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39"/>
  </p:notesMasterIdLst>
  <p:sldIdLst>
    <p:sldId id="284" r:id="rId2"/>
    <p:sldId id="285" r:id="rId3"/>
    <p:sldId id="289" r:id="rId4"/>
    <p:sldId id="263" r:id="rId5"/>
    <p:sldId id="287" r:id="rId6"/>
    <p:sldId id="286" r:id="rId7"/>
    <p:sldId id="264" r:id="rId8"/>
    <p:sldId id="290" r:id="rId9"/>
    <p:sldId id="265" r:id="rId10"/>
    <p:sldId id="267" r:id="rId11"/>
    <p:sldId id="302" r:id="rId12"/>
    <p:sldId id="297" r:id="rId13"/>
    <p:sldId id="291" r:id="rId14"/>
    <p:sldId id="292" r:id="rId15"/>
    <p:sldId id="294" r:id="rId16"/>
    <p:sldId id="293" r:id="rId17"/>
    <p:sldId id="298" r:id="rId18"/>
    <p:sldId id="299" r:id="rId19"/>
    <p:sldId id="301" r:id="rId20"/>
    <p:sldId id="300" r:id="rId21"/>
    <p:sldId id="304" r:id="rId22"/>
    <p:sldId id="303" r:id="rId23"/>
    <p:sldId id="305" r:id="rId24"/>
    <p:sldId id="314" r:id="rId25"/>
    <p:sldId id="312" r:id="rId26"/>
    <p:sldId id="282" r:id="rId27"/>
    <p:sldId id="306" r:id="rId28"/>
    <p:sldId id="307" r:id="rId29"/>
    <p:sldId id="311" r:id="rId30"/>
    <p:sldId id="309" r:id="rId31"/>
    <p:sldId id="310" r:id="rId32"/>
    <p:sldId id="315" r:id="rId33"/>
    <p:sldId id="313" r:id="rId34"/>
    <p:sldId id="316" r:id="rId35"/>
    <p:sldId id="317" r:id="rId36"/>
    <p:sldId id="318" r:id="rId37"/>
    <p:sldId id="308" r:id="rId3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4" autoAdjust="0"/>
    <p:restoredTop sz="94660"/>
  </p:normalViewPr>
  <p:slideViewPr>
    <p:cSldViewPr>
      <p:cViewPr varScale="1">
        <p:scale>
          <a:sx n="86" d="100"/>
          <a:sy n="86" d="100"/>
        </p:scale>
        <p:origin x="1554" y="9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20C9246-CA28-4F46-893D-4596323B65DA}" type="datetimeFigureOut">
              <a:rPr lang="en-US" smtClean="0"/>
              <a:pPr/>
              <a:t>5/19/2020</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B455146-5D66-4B01-923F-2BCD2F02ED1B}" type="slidenum">
              <a:rPr lang="en-US" smtClean="0"/>
              <a:pPr/>
              <a:t>‹#›</a:t>
            </a:fld>
            <a:endParaRPr lang="en-US"/>
          </a:p>
        </p:txBody>
      </p:sp>
    </p:spTree>
    <p:extLst>
      <p:ext uri="{BB962C8B-B14F-4D97-AF65-F5344CB8AC3E}">
        <p14:creationId xmlns:p14="http://schemas.microsoft.com/office/powerpoint/2010/main" val="40234903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DE003751-DA68-48E0-9DA4-09519522E7D7}" type="slidenum">
              <a:rPr lang="en-US" smtClean="0"/>
              <a:pPr/>
              <a:t>1</a:t>
            </a:fld>
            <a:endParaRPr lang="en-US" smtClean="0"/>
          </a:p>
        </p:txBody>
      </p:sp>
      <p:sp>
        <p:nvSpPr>
          <p:cNvPr id="22531"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22532"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Tree>
    <p:extLst>
      <p:ext uri="{BB962C8B-B14F-4D97-AF65-F5344CB8AC3E}">
        <p14:creationId xmlns:p14="http://schemas.microsoft.com/office/powerpoint/2010/main" val="20561797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8466" y="-8468"/>
            <a:ext cx="9169804" cy="6874935"/>
            <a:chOff x="-8466" y="-8468"/>
            <a:chExt cx="9169804" cy="6874935"/>
          </a:xfrm>
        </p:grpSpPr>
        <p:cxnSp>
          <p:nvCxnSpPr>
            <p:cNvPr id="17" name="Straight Connector 16"/>
            <p:cNvCxnSpPr/>
            <p:nvPr/>
          </p:nvCxnSpPr>
          <p:spPr>
            <a:xfrm flipV="1">
              <a:off x="5130830" y="4175605"/>
              <a:ext cx="4022475" cy="2682396"/>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042707"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sp>
          <p:nvSpPr>
            <p:cNvPr id="19" name="Freeform 18"/>
            <p:cNvSpPr/>
            <p:nvPr/>
          </p:nvSpPr>
          <p:spPr>
            <a:xfrm>
              <a:off x="6891896" y="1"/>
              <a:ext cx="2269442" cy="6866466"/>
            </a:xfrm>
            <a:custGeom>
              <a:avLst/>
              <a:gdLst/>
              <a:ahLst/>
              <a:cxnLst/>
              <a:rect l="l" t="t" r="r" b="b"/>
              <a:pathLst>
                <a:path w="2269442" h="6866466">
                  <a:moveTo>
                    <a:pt x="2023534" y="0"/>
                  </a:moveTo>
                  <a:lnTo>
                    <a:pt x="0" y="6858000"/>
                  </a:lnTo>
                  <a:lnTo>
                    <a:pt x="2269067" y="6866466"/>
                  </a:lnTo>
                  <a:cubicBezTo>
                    <a:pt x="2271889" y="4580466"/>
                    <a:pt x="2257778" y="2294466"/>
                    <a:pt x="2260600" y="8466"/>
                  </a:cubicBezTo>
                  <a:lnTo>
                    <a:pt x="2023534"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Freeform 19"/>
            <p:cNvSpPr/>
            <p:nvPr/>
          </p:nvSpPr>
          <p:spPr>
            <a:xfrm>
              <a:off x="7205158" y="-8467"/>
              <a:ext cx="1948147" cy="6866467"/>
            </a:xfrm>
            <a:custGeom>
              <a:avLst/>
              <a:gdLst/>
              <a:ahLst/>
              <a:cxnLst/>
              <a:rect l="l" t="t" r="r" b="b"/>
              <a:pathLst>
                <a:path w="1948147" h="6866467">
                  <a:moveTo>
                    <a:pt x="0" y="0"/>
                  </a:moveTo>
                  <a:lnTo>
                    <a:pt x="1202267" y="6866467"/>
                  </a:lnTo>
                  <a:lnTo>
                    <a:pt x="1947333" y="6866467"/>
                  </a:lnTo>
                  <a:cubicBezTo>
                    <a:pt x="1944511" y="4577645"/>
                    <a:pt x="1950155" y="2288822"/>
                    <a:pt x="1947333" y="0"/>
                  </a:cubicBez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Freeform 20"/>
            <p:cNvSpPr/>
            <p:nvPr/>
          </p:nvSpPr>
          <p:spPr>
            <a:xfrm>
              <a:off x="6637896" y="3920066"/>
              <a:ext cx="2513565" cy="2937933"/>
            </a:xfrm>
            <a:custGeom>
              <a:avLst/>
              <a:gdLst/>
              <a:ahLst/>
              <a:cxnLst/>
              <a:rect l="l" t="t" r="r" b="b"/>
              <a:pathLst>
                <a:path w="3259667" h="3810000">
                  <a:moveTo>
                    <a:pt x="0" y="3810000"/>
                  </a:moveTo>
                  <a:lnTo>
                    <a:pt x="3251200" y="0"/>
                  </a:lnTo>
                  <a:cubicBezTo>
                    <a:pt x="3254022" y="1270000"/>
                    <a:pt x="3256845" y="2540000"/>
                    <a:pt x="3259667" y="3810000"/>
                  </a:cubicBezTo>
                  <a:lnTo>
                    <a:pt x="0" y="3810000"/>
                  </a:lnTo>
                  <a:close/>
                </a:path>
              </a:pathLst>
            </a:cu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21"/>
            <p:cNvSpPr/>
            <p:nvPr/>
          </p:nvSpPr>
          <p:spPr>
            <a:xfrm>
              <a:off x="7010429" y="-8467"/>
              <a:ext cx="2142876" cy="6866467"/>
            </a:xfrm>
            <a:custGeom>
              <a:avLst/>
              <a:gdLst/>
              <a:ahLst/>
              <a:cxnLst/>
              <a:rect l="l" t="t" r="r" b="b"/>
              <a:pathLst>
                <a:path w="2853267" h="6866467">
                  <a:moveTo>
                    <a:pt x="0" y="0"/>
                  </a:moveTo>
                  <a:lnTo>
                    <a:pt x="2472267" y="6866467"/>
                  </a:lnTo>
                  <a:lnTo>
                    <a:pt x="2853267" y="6858000"/>
                  </a:lnTo>
                  <a:lnTo>
                    <a:pt x="2853267" y="0"/>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Freeform 22"/>
            <p:cNvSpPr/>
            <p:nvPr/>
          </p:nvSpPr>
          <p:spPr>
            <a:xfrm>
              <a:off x="8295776" y="-8467"/>
              <a:ext cx="857530" cy="6866467"/>
            </a:xfrm>
            <a:custGeom>
              <a:avLst/>
              <a:gdLst/>
              <a:ahLst/>
              <a:cxnLst/>
              <a:rect l="l" t="t" r="r" b="b"/>
              <a:pathLst>
                <a:path w="1286933" h="6866467">
                  <a:moveTo>
                    <a:pt x="1016000" y="0"/>
                  </a:moveTo>
                  <a:lnTo>
                    <a:pt x="0" y="6866467"/>
                  </a:lnTo>
                  <a:lnTo>
                    <a:pt x="1286933" y="6866467"/>
                  </a:lnTo>
                  <a:cubicBezTo>
                    <a:pt x="1284111" y="4577645"/>
                    <a:pt x="1281288" y="2288822"/>
                    <a:pt x="1278466" y="0"/>
                  </a:cubicBezTo>
                  <a:lnTo>
                    <a:pt x="1016000"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Freeform 23"/>
            <p:cNvSpPr/>
            <p:nvPr/>
          </p:nvSpPr>
          <p:spPr>
            <a:xfrm>
              <a:off x="8077231" y="-8468"/>
              <a:ext cx="1066770" cy="6866467"/>
            </a:xfrm>
            <a:custGeom>
              <a:avLst/>
              <a:gdLst/>
              <a:ahLst/>
              <a:cxnLst/>
              <a:rect l="l" t="t" r="r" b="b"/>
              <a:pathLst>
                <a:path w="1270244" h="6866467">
                  <a:moveTo>
                    <a:pt x="0" y="0"/>
                  </a:moveTo>
                  <a:lnTo>
                    <a:pt x="1117600" y="6866467"/>
                  </a:lnTo>
                  <a:lnTo>
                    <a:pt x="1270000" y="6866467"/>
                  </a:lnTo>
                  <a:cubicBezTo>
                    <a:pt x="1272822" y="4574822"/>
                    <a:pt x="1250245" y="2291645"/>
                    <a:pt x="1253067" y="0"/>
                  </a:cubicBez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Freeform 24"/>
            <p:cNvSpPr/>
            <p:nvPr/>
          </p:nvSpPr>
          <p:spPr>
            <a:xfrm>
              <a:off x="8060297" y="4893733"/>
              <a:ext cx="1094086" cy="1964267"/>
            </a:xfrm>
            <a:custGeom>
              <a:avLst/>
              <a:gdLst/>
              <a:ahLst/>
              <a:cxnLst/>
              <a:rect l="l" t="t" r="r" b="b"/>
              <a:pathLst>
                <a:path w="1820333" h="3268133">
                  <a:moveTo>
                    <a:pt x="0" y="3268133"/>
                  </a:moveTo>
                  <a:lnTo>
                    <a:pt x="1811866" y="0"/>
                  </a:lnTo>
                  <a:cubicBezTo>
                    <a:pt x="1814688" y="1086555"/>
                    <a:pt x="1817511" y="2173111"/>
                    <a:pt x="1820333" y="3259666"/>
                  </a:cubicBezTo>
                  <a:lnTo>
                    <a:pt x="0" y="3268133"/>
                  </a:lnTo>
                  <a:close/>
                </a:path>
              </a:pathLst>
            </a:cu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Freeform 27"/>
            <p:cNvSpPr/>
            <p:nvPr/>
          </p:nvSpPr>
          <p:spPr>
            <a:xfrm>
              <a:off x="-8466" y="-8468"/>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130595" y="2404534"/>
            <a:ext cx="5826719" cy="1646302"/>
          </a:xfrm>
        </p:spPr>
        <p:txBody>
          <a:bodyPr anchor="b">
            <a:noAutofit/>
          </a:bodyPr>
          <a:lstStyle>
            <a:lvl1pPr algn="r">
              <a:defRPr sz="5400">
                <a:solidFill>
                  <a:schemeClr val="accent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130595" y="4050834"/>
            <a:ext cx="5826719"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9E467CEB-0CE3-4E3C-99C8-7870E63F61D2}" type="datetimeFigureOut">
              <a:rPr lang="en-US" smtClean="0"/>
              <a:pPr/>
              <a:t>5/19/2020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E269758-1651-4F0B-971C-AD89C612EC96}" type="slidenum">
              <a:rPr lang="en-US" smtClean="0"/>
              <a:pPr/>
              <a:t>‹#›</a:t>
            </a:fld>
            <a:endParaRPr lang="en-US"/>
          </a:p>
        </p:txBody>
      </p:sp>
    </p:spTree>
    <p:extLst>
      <p:ext uri="{BB962C8B-B14F-4D97-AF65-F5344CB8AC3E}">
        <p14:creationId xmlns:p14="http://schemas.microsoft.com/office/powerpoint/2010/main" val="14449539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609600"/>
            <a:ext cx="6347714" cy="3403600"/>
          </a:xfrm>
        </p:spPr>
        <p:txBody>
          <a:bodyPr anchor="ctr">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09600" y="4470400"/>
            <a:ext cx="6347714"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E467CEB-0CE3-4E3C-99C8-7870E63F61D2}" type="datetimeFigureOut">
              <a:rPr lang="en-US" smtClean="0"/>
              <a:pPr/>
              <a:t>5/19/2020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E269758-1651-4F0B-971C-AD89C612EC96}" type="slidenum">
              <a:rPr lang="en-US" smtClean="0"/>
              <a:pPr/>
              <a:t>‹#›</a:t>
            </a:fld>
            <a:endParaRPr lang="en-US"/>
          </a:p>
        </p:txBody>
      </p:sp>
    </p:spTree>
    <p:extLst>
      <p:ext uri="{BB962C8B-B14F-4D97-AF65-F5344CB8AC3E}">
        <p14:creationId xmlns:p14="http://schemas.microsoft.com/office/powerpoint/2010/main" val="21516834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74885" y="609600"/>
            <a:ext cx="6072182"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1101074" y="3632200"/>
            <a:ext cx="541980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09598" y="4470400"/>
            <a:ext cx="6347715"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E467CEB-0CE3-4E3C-99C8-7870E63F61D2}" type="datetimeFigureOut">
              <a:rPr lang="en-US" smtClean="0"/>
              <a:pPr/>
              <a:t>5/19/2020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E269758-1651-4F0B-971C-AD89C612EC96}" type="slidenum">
              <a:rPr lang="en-US" smtClean="0"/>
              <a:pPr/>
              <a:t>‹#›</a:t>
            </a:fld>
            <a:endParaRPr lang="en-US"/>
          </a:p>
        </p:txBody>
      </p:sp>
      <p:sp>
        <p:nvSpPr>
          <p:cNvPr id="24" name="TextBox 23"/>
          <p:cNvSpPr txBox="1"/>
          <p:nvPr/>
        </p:nvSpPr>
        <p:spPr>
          <a:xfrm>
            <a:off x="482711" y="790378"/>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6747699" y="2886556"/>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3086855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09598" y="1931988"/>
            <a:ext cx="6347715" cy="2595460"/>
          </a:xfrm>
        </p:spPr>
        <p:txBody>
          <a:bodyPr anchor="b">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09598" y="4527448"/>
            <a:ext cx="6347715"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E467CEB-0CE3-4E3C-99C8-7870E63F61D2}" type="datetimeFigureOut">
              <a:rPr lang="en-US" smtClean="0"/>
              <a:pPr/>
              <a:t>5/19/2020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E269758-1651-4F0B-971C-AD89C612EC96}" type="slidenum">
              <a:rPr lang="en-US" smtClean="0"/>
              <a:pPr/>
              <a:t>‹#›</a:t>
            </a:fld>
            <a:endParaRPr lang="en-US"/>
          </a:p>
        </p:txBody>
      </p:sp>
    </p:spTree>
    <p:extLst>
      <p:ext uri="{BB962C8B-B14F-4D97-AF65-F5344CB8AC3E}">
        <p14:creationId xmlns:p14="http://schemas.microsoft.com/office/powerpoint/2010/main" val="2100384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774885" y="609600"/>
            <a:ext cx="6072182"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09597" y="4013200"/>
            <a:ext cx="6347716"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09598" y="4527448"/>
            <a:ext cx="6347715"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E467CEB-0CE3-4E3C-99C8-7870E63F61D2}" type="datetimeFigureOut">
              <a:rPr lang="en-US" smtClean="0"/>
              <a:pPr/>
              <a:t>5/19/2020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E269758-1651-4F0B-971C-AD89C612EC96}" type="slidenum">
              <a:rPr lang="en-US" smtClean="0"/>
              <a:pPr/>
              <a:t>‹#›</a:t>
            </a:fld>
            <a:endParaRPr lang="en-US"/>
          </a:p>
        </p:txBody>
      </p:sp>
      <p:sp>
        <p:nvSpPr>
          <p:cNvPr id="24" name="TextBox 23"/>
          <p:cNvSpPr txBox="1"/>
          <p:nvPr/>
        </p:nvSpPr>
        <p:spPr>
          <a:xfrm>
            <a:off x="482711" y="790378"/>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6747699" y="2886556"/>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60571759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15848" y="609600"/>
            <a:ext cx="6341465"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09597" y="4013200"/>
            <a:ext cx="6347716"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09598" y="4527448"/>
            <a:ext cx="6347715"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E467CEB-0CE3-4E3C-99C8-7870E63F61D2}" type="datetimeFigureOut">
              <a:rPr lang="en-US" smtClean="0"/>
              <a:pPr/>
              <a:t>5/19/2020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E269758-1651-4F0B-971C-AD89C612EC96}" type="slidenum">
              <a:rPr lang="en-US" smtClean="0"/>
              <a:pPr/>
              <a:t>‹#›</a:t>
            </a:fld>
            <a:endParaRPr lang="en-US"/>
          </a:p>
        </p:txBody>
      </p:sp>
    </p:spTree>
    <p:extLst>
      <p:ext uri="{BB962C8B-B14F-4D97-AF65-F5344CB8AC3E}">
        <p14:creationId xmlns:p14="http://schemas.microsoft.com/office/powerpoint/2010/main" val="181610084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E467CEB-0CE3-4E3C-99C8-7870E63F61D2}" type="datetimeFigureOut">
              <a:rPr lang="en-US" smtClean="0"/>
              <a:pPr/>
              <a:t>5/19/2020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E269758-1651-4F0B-971C-AD89C612EC96}" type="slidenum">
              <a:rPr lang="en-US" smtClean="0"/>
              <a:pPr/>
              <a:t>‹#›</a:t>
            </a:fld>
            <a:endParaRPr lang="en-US"/>
          </a:p>
        </p:txBody>
      </p:sp>
    </p:spTree>
    <p:extLst>
      <p:ext uri="{BB962C8B-B14F-4D97-AF65-F5344CB8AC3E}">
        <p14:creationId xmlns:p14="http://schemas.microsoft.com/office/powerpoint/2010/main" val="358742008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977312" y="609600"/>
            <a:ext cx="978812" cy="5251451"/>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09599" y="609600"/>
            <a:ext cx="5195026" cy="5251451"/>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E467CEB-0CE3-4E3C-99C8-7870E63F61D2}" type="datetimeFigureOut">
              <a:rPr lang="en-US" smtClean="0"/>
              <a:pPr/>
              <a:t>5/19/2020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E269758-1651-4F0B-971C-AD89C612EC96}" type="slidenum">
              <a:rPr lang="en-US" smtClean="0"/>
              <a:pPr/>
              <a:t>‹#›</a:t>
            </a:fld>
            <a:endParaRPr lang="en-US"/>
          </a:p>
        </p:txBody>
      </p:sp>
    </p:spTree>
    <p:extLst>
      <p:ext uri="{BB962C8B-B14F-4D97-AF65-F5344CB8AC3E}">
        <p14:creationId xmlns:p14="http://schemas.microsoft.com/office/powerpoint/2010/main" val="36384489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E467CEB-0CE3-4E3C-99C8-7870E63F61D2}" type="datetimeFigureOut">
              <a:rPr lang="en-US" smtClean="0"/>
              <a:pPr/>
              <a:t>5/19/2020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E269758-1651-4F0B-971C-AD89C612EC96}" type="slidenum">
              <a:rPr lang="en-US" smtClean="0"/>
              <a:pPr/>
              <a:t>‹#›</a:t>
            </a:fld>
            <a:endParaRPr lang="en-US"/>
          </a:p>
        </p:txBody>
      </p:sp>
    </p:spTree>
    <p:extLst>
      <p:ext uri="{BB962C8B-B14F-4D97-AF65-F5344CB8AC3E}">
        <p14:creationId xmlns:p14="http://schemas.microsoft.com/office/powerpoint/2010/main" val="31606848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9598" y="2700868"/>
            <a:ext cx="6347715" cy="1826581"/>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09598" y="4527448"/>
            <a:ext cx="6347715"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E467CEB-0CE3-4E3C-99C8-7870E63F61D2}" type="datetimeFigureOut">
              <a:rPr lang="en-US" smtClean="0"/>
              <a:pPr/>
              <a:t>5/19/2020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E269758-1651-4F0B-971C-AD89C612EC96}" type="slidenum">
              <a:rPr lang="en-US" smtClean="0"/>
              <a:pPr/>
              <a:t>‹#›</a:t>
            </a:fld>
            <a:endParaRPr lang="en-US"/>
          </a:p>
        </p:txBody>
      </p:sp>
    </p:spTree>
    <p:extLst>
      <p:ext uri="{BB962C8B-B14F-4D97-AF65-F5344CB8AC3E}">
        <p14:creationId xmlns:p14="http://schemas.microsoft.com/office/powerpoint/2010/main" val="8597500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609600"/>
            <a:ext cx="6347714" cy="1320800"/>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09600" y="2160589"/>
            <a:ext cx="3088109" cy="3880772"/>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3869204" y="2160590"/>
            <a:ext cx="3088110" cy="388077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9E467CEB-0CE3-4E3C-99C8-7870E63F61D2}" type="datetimeFigureOut">
              <a:rPr lang="en-US" smtClean="0"/>
              <a:pPr/>
              <a:t>5/19/2020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E269758-1651-4F0B-971C-AD89C612EC96}" type="slidenum">
              <a:rPr lang="en-US" smtClean="0"/>
              <a:pPr/>
              <a:t>‹#›</a:t>
            </a:fld>
            <a:endParaRPr lang="en-US"/>
          </a:p>
        </p:txBody>
      </p:sp>
    </p:spTree>
    <p:extLst>
      <p:ext uri="{BB962C8B-B14F-4D97-AF65-F5344CB8AC3E}">
        <p14:creationId xmlns:p14="http://schemas.microsoft.com/office/powerpoint/2010/main" val="34417079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599" y="609600"/>
            <a:ext cx="6347713" cy="1320800"/>
          </a:xfrm>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609599" y="2160983"/>
            <a:ext cx="309067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599" y="2737246"/>
            <a:ext cx="3090672" cy="330411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3866640" y="2160983"/>
            <a:ext cx="309067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3866640" y="2737246"/>
            <a:ext cx="3090672" cy="330411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9E467CEB-0CE3-4E3C-99C8-7870E63F61D2}" type="datetimeFigureOut">
              <a:rPr lang="en-US" smtClean="0"/>
              <a:pPr/>
              <a:t>5/19/2020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E269758-1651-4F0B-971C-AD89C612EC96}" type="slidenum">
              <a:rPr lang="en-US" smtClean="0"/>
              <a:pPr/>
              <a:t>‹#›</a:t>
            </a:fld>
            <a:endParaRPr lang="en-US"/>
          </a:p>
        </p:txBody>
      </p:sp>
    </p:spTree>
    <p:extLst>
      <p:ext uri="{BB962C8B-B14F-4D97-AF65-F5344CB8AC3E}">
        <p14:creationId xmlns:p14="http://schemas.microsoft.com/office/powerpoint/2010/main" val="14829215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599" y="609600"/>
            <a:ext cx="6347714" cy="1320800"/>
          </a:xfr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9E467CEB-0CE3-4E3C-99C8-7870E63F61D2}" type="datetimeFigureOut">
              <a:rPr lang="en-US" smtClean="0"/>
              <a:pPr/>
              <a:t>5/19/2020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E269758-1651-4F0B-971C-AD89C612EC96}" type="slidenum">
              <a:rPr lang="en-US" smtClean="0"/>
              <a:pPr/>
              <a:t>‹#›</a:t>
            </a:fld>
            <a:endParaRPr lang="en-US"/>
          </a:p>
        </p:txBody>
      </p:sp>
    </p:spTree>
    <p:extLst>
      <p:ext uri="{BB962C8B-B14F-4D97-AF65-F5344CB8AC3E}">
        <p14:creationId xmlns:p14="http://schemas.microsoft.com/office/powerpoint/2010/main" val="11735135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E467CEB-0CE3-4E3C-99C8-7870E63F61D2}" type="datetimeFigureOut">
              <a:rPr lang="en-US" smtClean="0"/>
              <a:pPr/>
              <a:t>5/19/2020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E269758-1651-4F0B-971C-AD89C612EC96}" type="slidenum">
              <a:rPr lang="en-US" smtClean="0"/>
              <a:pPr/>
              <a:t>‹#›</a:t>
            </a:fld>
            <a:endParaRPr lang="en-US"/>
          </a:p>
        </p:txBody>
      </p:sp>
    </p:spTree>
    <p:extLst>
      <p:ext uri="{BB962C8B-B14F-4D97-AF65-F5344CB8AC3E}">
        <p14:creationId xmlns:p14="http://schemas.microsoft.com/office/powerpoint/2010/main" val="24698370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99" y="1498604"/>
            <a:ext cx="2790182" cy="1278466"/>
          </a:xfrm>
        </p:spPr>
        <p:txBody>
          <a:bodyPr anchor="b">
            <a:normAutofit/>
          </a:bodyPr>
          <a:lstStyle>
            <a:lvl1pPr>
              <a:defRPr sz="2000"/>
            </a:lvl1pPr>
          </a:lstStyle>
          <a:p>
            <a:r>
              <a:rPr lang="en-US" smtClean="0"/>
              <a:t>Click to edit Master title style</a:t>
            </a:r>
            <a:endParaRPr lang="en-US" dirty="0"/>
          </a:p>
        </p:txBody>
      </p:sp>
      <p:sp>
        <p:nvSpPr>
          <p:cNvPr id="3" name="Content Placeholder 2"/>
          <p:cNvSpPr>
            <a:spLocks noGrp="1"/>
          </p:cNvSpPr>
          <p:nvPr>
            <p:ph idx="1"/>
          </p:nvPr>
        </p:nvSpPr>
        <p:spPr>
          <a:xfrm>
            <a:off x="3571275" y="514925"/>
            <a:ext cx="3386037" cy="552643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09599" y="2777069"/>
            <a:ext cx="2790182" cy="2584449"/>
          </a:xfrm>
        </p:spPr>
        <p:txBody>
          <a:bodyPr>
            <a:normAutofit/>
          </a:bodyPr>
          <a:lstStyle>
            <a:lvl1pPr marL="0" indent="0">
              <a:buNone/>
              <a:defRPr sz="14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E467CEB-0CE3-4E3C-99C8-7870E63F61D2}" type="datetimeFigureOut">
              <a:rPr lang="en-US" smtClean="0"/>
              <a:pPr/>
              <a:t>5/19/2020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E269758-1651-4F0B-971C-AD89C612EC96}" type="slidenum">
              <a:rPr lang="en-US" smtClean="0"/>
              <a:pPr/>
              <a:t>‹#›</a:t>
            </a:fld>
            <a:endParaRPr lang="en-US"/>
          </a:p>
        </p:txBody>
      </p:sp>
    </p:spTree>
    <p:extLst>
      <p:ext uri="{BB962C8B-B14F-4D97-AF65-F5344CB8AC3E}">
        <p14:creationId xmlns:p14="http://schemas.microsoft.com/office/powerpoint/2010/main" val="37582393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99" y="4800600"/>
            <a:ext cx="6347714"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09599" y="609600"/>
            <a:ext cx="6347714"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609599" y="5367338"/>
            <a:ext cx="6347714"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E467CEB-0CE3-4E3C-99C8-7870E63F61D2}" type="datetimeFigureOut">
              <a:rPr lang="en-US" smtClean="0"/>
              <a:pPr/>
              <a:t>5/19/2020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E269758-1651-4F0B-971C-AD89C612EC96}" type="slidenum">
              <a:rPr lang="en-US" smtClean="0"/>
              <a:pPr/>
              <a:t>‹#›</a:t>
            </a:fld>
            <a:endParaRPr lang="en-US"/>
          </a:p>
        </p:txBody>
      </p:sp>
    </p:spTree>
    <p:extLst>
      <p:ext uri="{BB962C8B-B14F-4D97-AF65-F5344CB8AC3E}">
        <p14:creationId xmlns:p14="http://schemas.microsoft.com/office/powerpoint/2010/main" val="32040991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17" name="Group 16"/>
          <p:cNvGrpSpPr/>
          <p:nvPr/>
        </p:nvGrpSpPr>
        <p:grpSpPr>
          <a:xfrm>
            <a:off x="-8467" y="-8468"/>
            <a:ext cx="9169805" cy="6874935"/>
            <a:chOff x="-8467" y="-8468"/>
            <a:chExt cx="9169805" cy="6874935"/>
          </a:xfrm>
        </p:grpSpPr>
        <p:sp>
          <p:nvSpPr>
            <p:cNvPr id="7" name="Freeform 6"/>
            <p:cNvSpPr/>
            <p:nvPr/>
          </p:nvSpPr>
          <p:spPr>
            <a:xfrm>
              <a:off x="-8467" y="4013200"/>
              <a:ext cx="457200" cy="2853267"/>
            </a:xfrm>
            <a:custGeom>
              <a:avLst/>
              <a:gdLst/>
              <a:ahLst/>
              <a:cxnLst/>
              <a:rect l="l" t="t" r="r" b="b"/>
              <a:pathLst>
                <a:path w="457200" h="2853267">
                  <a:moveTo>
                    <a:pt x="0" y="0"/>
                  </a:moveTo>
                  <a:lnTo>
                    <a:pt x="457200" y="2853267"/>
                  </a:lnTo>
                  <a:lnTo>
                    <a:pt x="0" y="2844800"/>
                  </a:lnTo>
                  <a:cubicBezTo>
                    <a:pt x="2822" y="1905000"/>
                    <a:pt x="5645" y="965200"/>
                    <a:pt x="0" y="0"/>
                  </a:cubicBezTo>
                  <a:close/>
                </a:path>
              </a:pathLst>
            </a:cu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8" name="Straight Connector 7"/>
            <p:cNvCxnSpPr/>
            <p:nvPr/>
          </p:nvCxnSpPr>
          <p:spPr>
            <a:xfrm flipV="1">
              <a:off x="5130830" y="4175605"/>
              <a:ext cx="4022475" cy="2682396"/>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7042707"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sp>
          <p:nvSpPr>
            <p:cNvPr id="10" name="Freeform 9"/>
            <p:cNvSpPr/>
            <p:nvPr/>
          </p:nvSpPr>
          <p:spPr>
            <a:xfrm>
              <a:off x="6891896" y="1"/>
              <a:ext cx="2269442" cy="6866466"/>
            </a:xfrm>
            <a:custGeom>
              <a:avLst/>
              <a:gdLst/>
              <a:ahLst/>
              <a:cxnLst/>
              <a:rect l="l" t="t" r="r" b="b"/>
              <a:pathLst>
                <a:path w="2269442" h="6866466">
                  <a:moveTo>
                    <a:pt x="2023534" y="0"/>
                  </a:moveTo>
                  <a:lnTo>
                    <a:pt x="0" y="6858000"/>
                  </a:lnTo>
                  <a:lnTo>
                    <a:pt x="2269067" y="6866466"/>
                  </a:lnTo>
                  <a:cubicBezTo>
                    <a:pt x="2271889" y="4580466"/>
                    <a:pt x="2257778" y="2294466"/>
                    <a:pt x="2260600" y="8466"/>
                  </a:cubicBezTo>
                  <a:lnTo>
                    <a:pt x="2023534"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10"/>
            <p:cNvSpPr/>
            <p:nvPr/>
          </p:nvSpPr>
          <p:spPr>
            <a:xfrm>
              <a:off x="7205158" y="-8467"/>
              <a:ext cx="1948147" cy="6866467"/>
            </a:xfrm>
            <a:custGeom>
              <a:avLst/>
              <a:gdLst/>
              <a:ahLst/>
              <a:cxnLst/>
              <a:rect l="l" t="t" r="r" b="b"/>
              <a:pathLst>
                <a:path w="1948147" h="6866467">
                  <a:moveTo>
                    <a:pt x="0" y="0"/>
                  </a:moveTo>
                  <a:lnTo>
                    <a:pt x="1202267" y="6866467"/>
                  </a:lnTo>
                  <a:lnTo>
                    <a:pt x="1947333" y="6866467"/>
                  </a:lnTo>
                  <a:cubicBezTo>
                    <a:pt x="1944511" y="4577645"/>
                    <a:pt x="1950155" y="2288822"/>
                    <a:pt x="1947333" y="0"/>
                  </a:cubicBez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 name="Freeform 11"/>
            <p:cNvSpPr/>
            <p:nvPr/>
          </p:nvSpPr>
          <p:spPr>
            <a:xfrm>
              <a:off x="6637896" y="3920066"/>
              <a:ext cx="2513565" cy="2937933"/>
            </a:xfrm>
            <a:custGeom>
              <a:avLst/>
              <a:gdLst/>
              <a:ahLst/>
              <a:cxnLst/>
              <a:rect l="l" t="t" r="r" b="b"/>
              <a:pathLst>
                <a:path w="3259667" h="3810000">
                  <a:moveTo>
                    <a:pt x="0" y="3810000"/>
                  </a:moveTo>
                  <a:lnTo>
                    <a:pt x="3251200" y="0"/>
                  </a:lnTo>
                  <a:cubicBezTo>
                    <a:pt x="3254022" y="1270000"/>
                    <a:pt x="3256845" y="2540000"/>
                    <a:pt x="3259667" y="3810000"/>
                  </a:cubicBezTo>
                  <a:lnTo>
                    <a:pt x="0" y="3810000"/>
                  </a:lnTo>
                  <a:close/>
                </a:path>
              </a:pathLst>
            </a:cu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Freeform 12"/>
            <p:cNvSpPr/>
            <p:nvPr/>
          </p:nvSpPr>
          <p:spPr>
            <a:xfrm>
              <a:off x="7010429" y="-8467"/>
              <a:ext cx="2142876" cy="6866467"/>
            </a:xfrm>
            <a:custGeom>
              <a:avLst/>
              <a:gdLst/>
              <a:ahLst/>
              <a:cxnLst/>
              <a:rect l="l" t="t" r="r" b="b"/>
              <a:pathLst>
                <a:path w="2853267" h="6866467">
                  <a:moveTo>
                    <a:pt x="0" y="0"/>
                  </a:moveTo>
                  <a:lnTo>
                    <a:pt x="2472267" y="6866467"/>
                  </a:lnTo>
                  <a:lnTo>
                    <a:pt x="2853267" y="6858000"/>
                  </a:lnTo>
                  <a:lnTo>
                    <a:pt x="2853267" y="0"/>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Freeform 13"/>
            <p:cNvSpPr/>
            <p:nvPr/>
          </p:nvSpPr>
          <p:spPr>
            <a:xfrm>
              <a:off x="8295776" y="-8467"/>
              <a:ext cx="857530" cy="6866467"/>
            </a:xfrm>
            <a:custGeom>
              <a:avLst/>
              <a:gdLst/>
              <a:ahLst/>
              <a:cxnLst/>
              <a:rect l="l" t="t" r="r" b="b"/>
              <a:pathLst>
                <a:path w="1286933" h="6866467">
                  <a:moveTo>
                    <a:pt x="1016000" y="0"/>
                  </a:moveTo>
                  <a:lnTo>
                    <a:pt x="0" y="6866467"/>
                  </a:lnTo>
                  <a:lnTo>
                    <a:pt x="1286933" y="6866467"/>
                  </a:lnTo>
                  <a:cubicBezTo>
                    <a:pt x="1284111" y="4577645"/>
                    <a:pt x="1281288" y="2288822"/>
                    <a:pt x="1278466" y="0"/>
                  </a:cubicBezTo>
                  <a:lnTo>
                    <a:pt x="1016000"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Freeform 14"/>
            <p:cNvSpPr/>
            <p:nvPr/>
          </p:nvSpPr>
          <p:spPr>
            <a:xfrm>
              <a:off x="8077231" y="-8468"/>
              <a:ext cx="1066770" cy="6866467"/>
            </a:xfrm>
            <a:custGeom>
              <a:avLst/>
              <a:gdLst/>
              <a:ahLst/>
              <a:cxnLst/>
              <a:rect l="l" t="t" r="r" b="b"/>
              <a:pathLst>
                <a:path w="1270244" h="6866467">
                  <a:moveTo>
                    <a:pt x="0" y="0"/>
                  </a:moveTo>
                  <a:lnTo>
                    <a:pt x="1117600" y="6866467"/>
                  </a:lnTo>
                  <a:lnTo>
                    <a:pt x="1270000" y="6866467"/>
                  </a:lnTo>
                  <a:cubicBezTo>
                    <a:pt x="1272822" y="4574822"/>
                    <a:pt x="1250245" y="2291645"/>
                    <a:pt x="1253067" y="0"/>
                  </a:cubicBez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Freeform 15"/>
            <p:cNvSpPr/>
            <p:nvPr/>
          </p:nvSpPr>
          <p:spPr>
            <a:xfrm>
              <a:off x="8060297" y="4893733"/>
              <a:ext cx="1094086" cy="1964267"/>
            </a:xfrm>
            <a:custGeom>
              <a:avLst/>
              <a:gdLst/>
              <a:ahLst/>
              <a:cxnLst/>
              <a:rect l="l" t="t" r="r" b="b"/>
              <a:pathLst>
                <a:path w="1820333" h="3268133">
                  <a:moveTo>
                    <a:pt x="0" y="3268133"/>
                  </a:moveTo>
                  <a:lnTo>
                    <a:pt x="1811866" y="0"/>
                  </a:lnTo>
                  <a:cubicBezTo>
                    <a:pt x="1814688" y="1086555"/>
                    <a:pt x="1817511" y="2173111"/>
                    <a:pt x="1820333" y="3259666"/>
                  </a:cubicBezTo>
                  <a:lnTo>
                    <a:pt x="0" y="3268133"/>
                  </a:lnTo>
                  <a:close/>
                </a:path>
              </a:pathLst>
            </a:cu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09599" y="609600"/>
            <a:ext cx="6347713" cy="132080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09599" y="2160590"/>
            <a:ext cx="6347714" cy="388077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5405258" y="6041363"/>
            <a:ext cx="684132"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9E467CEB-0CE3-4E3C-99C8-7870E63F61D2}" type="datetimeFigureOut">
              <a:rPr lang="en-US" smtClean="0"/>
              <a:pPr/>
              <a:t>5/19/2020</a:t>
            </a:fld>
            <a:endParaRPr lang="en-US"/>
          </a:p>
        </p:txBody>
      </p:sp>
      <p:sp>
        <p:nvSpPr>
          <p:cNvPr id="5" name="Footer Placeholder 4"/>
          <p:cNvSpPr>
            <a:spLocks noGrp="1"/>
          </p:cNvSpPr>
          <p:nvPr>
            <p:ph type="ftr" sz="quarter" idx="3"/>
          </p:nvPr>
        </p:nvSpPr>
        <p:spPr>
          <a:xfrm>
            <a:off x="609599" y="6041363"/>
            <a:ext cx="4622973"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44676" y="6041363"/>
            <a:ext cx="512638" cy="365125"/>
          </a:xfrm>
          <a:prstGeom prst="rect">
            <a:avLst/>
          </a:prstGeom>
        </p:spPr>
        <p:txBody>
          <a:bodyPr vert="horz" lIns="91440" tIns="45720" rIns="91440" bIns="45720" rtlCol="0" anchor="ctr"/>
          <a:lstStyle>
            <a:lvl1pPr algn="r">
              <a:defRPr sz="900">
                <a:solidFill>
                  <a:schemeClr val="accent1"/>
                </a:solidFill>
              </a:defRPr>
            </a:lvl1pPr>
          </a:lstStyle>
          <a:p>
            <a:fld id="{4E269758-1651-4F0B-971C-AD89C612EC96}" type="slidenum">
              <a:rPr lang="en-US" smtClean="0"/>
              <a:pPr/>
              <a:t>‹#›</a:t>
            </a:fld>
            <a:endParaRPr lang="en-US"/>
          </a:p>
        </p:txBody>
      </p:sp>
    </p:spTree>
    <p:extLst>
      <p:ext uri="{BB962C8B-B14F-4D97-AF65-F5344CB8AC3E}">
        <p14:creationId xmlns:p14="http://schemas.microsoft.com/office/powerpoint/2010/main" val="3488535835"/>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 id="2147483700"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logo1"/>
          <p:cNvPicPr>
            <a:picLocks noChangeAspect="1" noChangeArrowheads="1"/>
          </p:cNvPicPr>
          <p:nvPr/>
        </p:nvPicPr>
        <p:blipFill>
          <a:blip r:embed="rId3" cstate="print"/>
          <a:srcRect/>
          <a:stretch>
            <a:fillRect/>
          </a:stretch>
        </p:blipFill>
        <p:spPr bwMode="auto">
          <a:xfrm>
            <a:off x="304800" y="76200"/>
            <a:ext cx="1143000" cy="1143000"/>
          </a:xfrm>
          <a:prstGeom prst="rect">
            <a:avLst/>
          </a:prstGeom>
          <a:noFill/>
          <a:ln w="9525">
            <a:noFill/>
            <a:miter lim="800000"/>
            <a:headEnd/>
            <a:tailEnd/>
          </a:ln>
        </p:spPr>
      </p:pic>
      <p:pic>
        <p:nvPicPr>
          <p:cNvPr id="7171" name="Picture 3" descr="strip1"/>
          <p:cNvPicPr>
            <a:picLocks noChangeAspect="1" noChangeArrowheads="1"/>
          </p:cNvPicPr>
          <p:nvPr/>
        </p:nvPicPr>
        <p:blipFill>
          <a:blip r:embed="rId4" cstate="print"/>
          <a:srcRect/>
          <a:stretch>
            <a:fillRect/>
          </a:stretch>
        </p:blipFill>
        <p:spPr bwMode="auto">
          <a:xfrm>
            <a:off x="1447800" y="609600"/>
            <a:ext cx="7620000" cy="76200"/>
          </a:xfrm>
          <a:prstGeom prst="rect">
            <a:avLst/>
          </a:prstGeom>
          <a:noFill/>
          <a:ln w="9525">
            <a:noFill/>
            <a:miter lim="800000"/>
            <a:headEnd/>
            <a:tailEnd/>
          </a:ln>
        </p:spPr>
      </p:pic>
      <p:sp>
        <p:nvSpPr>
          <p:cNvPr id="7172" name="Rectangle 5"/>
          <p:cNvSpPr>
            <a:spLocks noChangeArrowheads="1"/>
          </p:cNvSpPr>
          <p:nvPr/>
        </p:nvSpPr>
        <p:spPr bwMode="auto">
          <a:xfrm>
            <a:off x="990600" y="685800"/>
            <a:ext cx="8153400" cy="838200"/>
          </a:xfrm>
          <a:prstGeom prst="rect">
            <a:avLst/>
          </a:prstGeom>
          <a:noFill/>
          <a:ln w="9525">
            <a:noFill/>
            <a:miter lim="800000"/>
            <a:headEnd/>
            <a:tailEnd/>
          </a:ln>
        </p:spPr>
        <p:txBody>
          <a:bodyPr anchor="ctr"/>
          <a:lstStyle/>
          <a:p>
            <a:pPr algn="ctr" eaLnBrk="0" hangingPunct="0"/>
            <a:endParaRPr lang="en-US" sz="6000" dirty="0">
              <a:solidFill>
                <a:srgbClr val="FF0000"/>
              </a:solidFill>
              <a:latin typeface="Tahoma" pitchFamily="34" charset="0"/>
            </a:endParaRPr>
          </a:p>
        </p:txBody>
      </p:sp>
      <p:sp>
        <p:nvSpPr>
          <p:cNvPr id="7174" name="Rectangle 8"/>
          <p:cNvSpPr>
            <a:spLocks noChangeArrowheads="1"/>
          </p:cNvSpPr>
          <p:nvPr/>
        </p:nvSpPr>
        <p:spPr bwMode="auto">
          <a:xfrm>
            <a:off x="1090612" y="785446"/>
            <a:ext cx="6934200" cy="4524315"/>
          </a:xfrm>
          <a:prstGeom prst="rect">
            <a:avLst/>
          </a:prstGeom>
          <a:noFill/>
          <a:ln w="9525">
            <a:noFill/>
            <a:miter lim="800000"/>
            <a:headEnd/>
            <a:tailEnd/>
          </a:ln>
        </p:spPr>
        <p:txBody>
          <a:bodyPr>
            <a:spAutoFit/>
          </a:bodyPr>
          <a:lstStyle/>
          <a:p>
            <a:pPr algn="ctr" eaLnBrk="0" hangingPunct="0"/>
            <a:r>
              <a:rPr lang="en-US" sz="3600" b="1" dirty="0" smtClean="0">
                <a:solidFill>
                  <a:schemeClr val="accent5">
                    <a:lumMod val="75000"/>
                  </a:schemeClr>
                </a:solidFill>
                <a:latin typeface="Baskerville Old Face" panose="02020602080505020303" pitchFamily="18" charset="0"/>
              </a:rPr>
              <a:t>LTE Initial Access</a:t>
            </a:r>
          </a:p>
          <a:p>
            <a:pPr algn="ctr" eaLnBrk="0" hangingPunct="0"/>
            <a:endParaRPr lang="en-US" sz="3600" b="1" dirty="0">
              <a:solidFill>
                <a:schemeClr val="accent5">
                  <a:lumMod val="75000"/>
                </a:schemeClr>
              </a:solidFill>
              <a:latin typeface="Baskerville Old Face" panose="02020602080505020303" pitchFamily="18" charset="0"/>
            </a:endParaRPr>
          </a:p>
          <a:p>
            <a:pPr algn="ctr" eaLnBrk="0" hangingPunct="0"/>
            <a:endParaRPr lang="en-US" sz="3600" b="1" dirty="0" smtClean="0">
              <a:solidFill>
                <a:schemeClr val="accent5">
                  <a:lumMod val="75000"/>
                </a:schemeClr>
              </a:solidFill>
              <a:latin typeface="Baskerville Old Face" panose="02020602080505020303" pitchFamily="18" charset="0"/>
            </a:endParaRPr>
          </a:p>
          <a:p>
            <a:pPr algn="ctr" eaLnBrk="0" hangingPunct="0"/>
            <a:endParaRPr lang="en-US" sz="3600" b="1" dirty="0">
              <a:solidFill>
                <a:schemeClr val="accent5">
                  <a:lumMod val="75000"/>
                </a:schemeClr>
              </a:solidFill>
              <a:latin typeface="Baskerville Old Face" panose="02020602080505020303" pitchFamily="18" charset="0"/>
            </a:endParaRPr>
          </a:p>
          <a:p>
            <a:pPr algn="ctr" eaLnBrk="0" hangingPunct="0"/>
            <a:endParaRPr lang="en-US" sz="3600" b="1" dirty="0" smtClean="0">
              <a:solidFill>
                <a:schemeClr val="accent5">
                  <a:lumMod val="75000"/>
                </a:schemeClr>
              </a:solidFill>
              <a:latin typeface="Baskerville Old Face" panose="02020602080505020303" pitchFamily="18" charset="0"/>
            </a:endParaRPr>
          </a:p>
          <a:p>
            <a:pPr algn="ctr" eaLnBrk="0" hangingPunct="0"/>
            <a:r>
              <a:rPr lang="en-US" sz="3600" b="1" dirty="0" smtClean="0">
                <a:solidFill>
                  <a:schemeClr val="accent5">
                    <a:lumMod val="75000"/>
                  </a:schemeClr>
                </a:solidFill>
                <a:latin typeface="Baskerville Old Face" panose="02020602080505020303" pitchFamily="18" charset="0"/>
              </a:rPr>
              <a:t>Internal data flow in between Mobile device and air interface</a:t>
            </a:r>
          </a:p>
          <a:p>
            <a:pPr algn="ctr" eaLnBrk="0" hangingPunct="0"/>
            <a:r>
              <a:rPr lang="en-US" sz="3600" b="1" dirty="0" smtClean="0">
                <a:solidFill>
                  <a:srgbClr val="FF0000"/>
                </a:solidFill>
              </a:rPr>
              <a:t> </a:t>
            </a:r>
            <a:endParaRPr lang="en-US" sz="4000" b="1" dirty="0">
              <a:solidFill>
                <a:srgbClr val="FF0000"/>
              </a:solidFill>
            </a:endParaRPr>
          </a:p>
        </p:txBody>
      </p:sp>
      <p:pic>
        <p:nvPicPr>
          <p:cNvPr id="2" name="Picture 1"/>
          <p:cNvPicPr>
            <a:picLocks noChangeAspect="1"/>
          </p:cNvPicPr>
          <p:nvPr/>
        </p:nvPicPr>
        <p:blipFill>
          <a:blip r:embed="rId5"/>
          <a:stretch>
            <a:fillRect/>
          </a:stretch>
        </p:blipFill>
        <p:spPr>
          <a:xfrm>
            <a:off x="2057400" y="4899928"/>
            <a:ext cx="4876800" cy="1540911"/>
          </a:xfrm>
          <a:prstGeom prst="rect">
            <a:avLst/>
          </a:prstGeom>
        </p:spPr>
      </p:pic>
      <p:pic>
        <p:nvPicPr>
          <p:cNvPr id="3" name="Picture 2"/>
          <p:cNvPicPr>
            <a:picLocks noChangeAspect="1"/>
          </p:cNvPicPr>
          <p:nvPr/>
        </p:nvPicPr>
        <p:blipFill>
          <a:blip r:embed="rId6"/>
          <a:stretch>
            <a:fillRect/>
          </a:stretch>
        </p:blipFill>
        <p:spPr>
          <a:xfrm>
            <a:off x="3162299" y="1475978"/>
            <a:ext cx="2790825" cy="1571625"/>
          </a:xfrm>
          <a:prstGeom prst="rect">
            <a:avLst/>
          </a:prstGeom>
        </p:spPr>
      </p:pic>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p:cNvSpPr>
            <a:spLocks noGrp="1"/>
          </p:cNvSpPr>
          <p:nvPr>
            <p:ph type="sldNum" sz="quarter" idx="12"/>
          </p:nvPr>
        </p:nvSpPr>
        <p:spPr/>
        <p:txBody>
          <a:bodyPr>
            <a:normAutofit/>
          </a:bodyPr>
          <a:lstStyle/>
          <a:p>
            <a:fld id="{74262EE9-A777-4C6A-918E-CBFF32DED81E}" type="slidenum">
              <a:rPr lang="en-US"/>
              <a:pPr/>
              <a:t>10</a:t>
            </a:fld>
            <a:endParaRPr lang="en-US"/>
          </a:p>
        </p:txBody>
      </p:sp>
      <p:sp>
        <p:nvSpPr>
          <p:cNvPr id="5" name="Rounded Rectangle 4"/>
          <p:cNvSpPr/>
          <p:nvPr/>
        </p:nvSpPr>
        <p:spPr>
          <a:xfrm>
            <a:off x="304800" y="117090"/>
            <a:ext cx="8382000" cy="762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rgbClr val="7030A0"/>
                </a:solidFill>
                <a:latin typeface="Algerian" panose="04020705040A02060702" pitchFamily="82" charset="0"/>
              </a:rPr>
              <a:t>LTE cell acquisition procedure</a:t>
            </a:r>
            <a:endParaRPr lang="en-US" sz="2400" dirty="0"/>
          </a:p>
        </p:txBody>
      </p:sp>
      <p:sp>
        <p:nvSpPr>
          <p:cNvPr id="3" name="TextBox 2"/>
          <p:cNvSpPr txBox="1"/>
          <p:nvPr/>
        </p:nvSpPr>
        <p:spPr>
          <a:xfrm>
            <a:off x="762000" y="2819400"/>
            <a:ext cx="6858000" cy="5078313"/>
          </a:xfrm>
          <a:prstGeom prst="rect">
            <a:avLst/>
          </a:prstGeom>
          <a:noFill/>
        </p:spPr>
        <p:txBody>
          <a:bodyPr wrap="square" rtlCol="0">
            <a:spAutoFit/>
          </a:bodyPr>
          <a:lstStyle/>
          <a:p>
            <a:pPr marL="285750" indent="-285750">
              <a:buFont typeface="Wingdings" panose="05000000000000000000" pitchFamily="2" charset="2"/>
              <a:buChar char="Ø"/>
            </a:pPr>
            <a:r>
              <a:rPr lang="en-US" sz="2800" dirty="0"/>
              <a:t>Frequency </a:t>
            </a:r>
            <a:r>
              <a:rPr lang="en-US" sz="2800" dirty="0" smtClean="0"/>
              <a:t>scanning</a:t>
            </a:r>
          </a:p>
          <a:p>
            <a:pPr marL="285750" indent="-285750">
              <a:buFont typeface="Wingdings" panose="05000000000000000000" pitchFamily="2" charset="2"/>
              <a:buChar char="Ø"/>
            </a:pPr>
            <a:r>
              <a:rPr lang="en-US" sz="2800" dirty="0" smtClean="0"/>
              <a:t>LTE frame structure</a:t>
            </a:r>
          </a:p>
          <a:p>
            <a:pPr marL="285750" indent="-285750">
              <a:buFont typeface="Wingdings" panose="05000000000000000000" pitchFamily="2" charset="2"/>
              <a:buChar char="Ø"/>
            </a:pPr>
            <a:r>
              <a:rPr lang="en-US" sz="2800" dirty="0" smtClean="0"/>
              <a:t>PSS(primary </a:t>
            </a:r>
            <a:r>
              <a:rPr lang="en-US" sz="2800" dirty="0"/>
              <a:t>synchronization signal</a:t>
            </a:r>
            <a:r>
              <a:rPr lang="en-US" sz="2800" dirty="0" smtClean="0"/>
              <a:t>)</a:t>
            </a:r>
          </a:p>
          <a:p>
            <a:pPr marL="285750" indent="-285750">
              <a:buFont typeface="Wingdings" panose="05000000000000000000" pitchFamily="2" charset="2"/>
              <a:buChar char="Ø"/>
            </a:pPr>
            <a:r>
              <a:rPr lang="en-US" sz="2800" dirty="0" smtClean="0"/>
              <a:t>SSS(secondary </a:t>
            </a:r>
            <a:r>
              <a:rPr lang="en-US" sz="2800" dirty="0"/>
              <a:t>synchronization </a:t>
            </a:r>
            <a:r>
              <a:rPr lang="en-US" sz="2800" dirty="0" smtClean="0"/>
              <a:t>signal)</a:t>
            </a:r>
          </a:p>
          <a:p>
            <a:pPr marL="285750" indent="-285750">
              <a:buFont typeface="Wingdings" panose="05000000000000000000" pitchFamily="2" charset="2"/>
              <a:buChar char="Ø"/>
            </a:pPr>
            <a:r>
              <a:rPr lang="en-US" sz="2800" dirty="0" smtClean="0"/>
              <a:t>PCID(physical cell id)</a:t>
            </a:r>
          </a:p>
          <a:p>
            <a:pPr marL="285750" indent="-285750">
              <a:buFont typeface="Wingdings" panose="05000000000000000000" pitchFamily="2" charset="2"/>
              <a:buChar char="Ø"/>
            </a:pPr>
            <a:r>
              <a:rPr lang="en-US" sz="2800" dirty="0" smtClean="0"/>
              <a:t>MIB decoding</a:t>
            </a:r>
          </a:p>
          <a:p>
            <a:pPr marL="285750" indent="-285750">
              <a:buFont typeface="Wingdings" panose="05000000000000000000" pitchFamily="2" charset="2"/>
              <a:buChar char="Ø"/>
            </a:pPr>
            <a:r>
              <a:rPr lang="en-US" sz="2800" dirty="0" smtClean="0"/>
              <a:t>Cell specific reference signal</a:t>
            </a:r>
          </a:p>
          <a:p>
            <a:pPr marL="285750" indent="-285750">
              <a:buFont typeface="Wingdings" panose="05000000000000000000" pitchFamily="2" charset="2"/>
              <a:buChar char="Ø"/>
            </a:pPr>
            <a:r>
              <a:rPr lang="en-US" sz="2800" dirty="0" smtClean="0"/>
              <a:t>SIB decoding</a:t>
            </a:r>
          </a:p>
          <a:p>
            <a:pPr marL="285750" indent="-285750">
              <a:buFont typeface="Wingdings" panose="05000000000000000000" pitchFamily="2" charset="2"/>
              <a:buChar char="Ø"/>
            </a:pPr>
            <a:r>
              <a:rPr lang="en-US" sz="2800" dirty="0" smtClean="0"/>
              <a:t>Cell selection</a:t>
            </a:r>
          </a:p>
          <a:p>
            <a:endParaRPr lang="en-US" dirty="0" smtClean="0"/>
          </a:p>
          <a:p>
            <a:pPr marL="285750" indent="-285750">
              <a:buFont typeface="Wingdings" panose="05000000000000000000" pitchFamily="2" charset="2"/>
              <a:buChar char="Ø"/>
            </a:pPr>
            <a:endParaRPr lang="en-US" dirty="0" smtClean="0"/>
          </a:p>
          <a:p>
            <a:pPr marL="285750" indent="-285750">
              <a:buFont typeface="Wingdings" panose="05000000000000000000" pitchFamily="2" charset="2"/>
              <a:buChar char="Ø"/>
            </a:pPr>
            <a:endParaRPr lang="en-US" dirty="0" smtClean="0"/>
          </a:p>
          <a:p>
            <a:pPr marL="285750" indent="-285750">
              <a:buFont typeface="Wingdings" panose="05000000000000000000" pitchFamily="2" charset="2"/>
              <a:buChar char="Ø"/>
            </a:pPr>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6514" y="923533"/>
            <a:ext cx="6400800" cy="1916311"/>
          </a:xfrm>
          <a:prstGeom prst="rect">
            <a:avLst/>
          </a:prstGeom>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81000" y="1066800"/>
            <a:ext cx="6858000" cy="5154070"/>
          </a:xfrm>
        </p:spPr>
      </p:pic>
      <p:sp>
        <p:nvSpPr>
          <p:cNvPr id="5" name="Rounded Rectangle 4"/>
          <p:cNvSpPr/>
          <p:nvPr/>
        </p:nvSpPr>
        <p:spPr>
          <a:xfrm>
            <a:off x="304800" y="117090"/>
            <a:ext cx="8382000" cy="762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rgbClr val="7030A0"/>
                </a:solidFill>
                <a:latin typeface="Algerian" panose="04020705040A02060702" pitchFamily="82" charset="0"/>
              </a:rPr>
              <a:t>LTE cell acquisition procedure</a:t>
            </a:r>
            <a:endParaRPr lang="en-US" sz="2400" dirty="0"/>
          </a:p>
        </p:txBody>
      </p:sp>
    </p:spTree>
    <p:extLst>
      <p:ext uri="{BB962C8B-B14F-4D97-AF65-F5344CB8AC3E}">
        <p14:creationId xmlns:p14="http://schemas.microsoft.com/office/powerpoint/2010/main" val="149300356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434745" y="120189"/>
            <a:ext cx="8382000" cy="762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rgbClr val="7030A0"/>
                </a:solidFill>
                <a:latin typeface="Algerian" panose="04020705040A02060702" pitchFamily="82" charset="0"/>
              </a:rPr>
              <a:t>LTE cell scanning types</a:t>
            </a:r>
            <a:endParaRPr lang="en-US" sz="2400" dirty="0"/>
          </a:p>
        </p:txBody>
      </p:sp>
      <p:sp>
        <p:nvSpPr>
          <p:cNvPr id="6" name="Oval 5"/>
          <p:cNvSpPr/>
          <p:nvPr/>
        </p:nvSpPr>
        <p:spPr>
          <a:xfrm>
            <a:off x="825044" y="1423502"/>
            <a:ext cx="2667000" cy="792306"/>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System</a:t>
            </a:r>
            <a:r>
              <a:rPr lang="en-US" dirty="0" smtClean="0"/>
              <a:t> </a:t>
            </a:r>
            <a:r>
              <a:rPr lang="en-US" sz="2400" dirty="0" smtClean="0"/>
              <a:t>Scan</a:t>
            </a:r>
            <a:endParaRPr lang="en-US" sz="2400" dirty="0"/>
          </a:p>
        </p:txBody>
      </p:sp>
      <p:sp>
        <p:nvSpPr>
          <p:cNvPr id="7" name="Oval 6"/>
          <p:cNvSpPr/>
          <p:nvPr/>
        </p:nvSpPr>
        <p:spPr>
          <a:xfrm>
            <a:off x="4838700" y="1423502"/>
            <a:ext cx="2362200" cy="834062"/>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Band</a:t>
            </a:r>
            <a:r>
              <a:rPr lang="en-US" dirty="0" smtClean="0"/>
              <a:t> </a:t>
            </a:r>
            <a:r>
              <a:rPr lang="en-US" sz="2400" dirty="0" smtClean="0"/>
              <a:t>Scan</a:t>
            </a:r>
            <a:endParaRPr lang="en-US" sz="2400" dirty="0"/>
          </a:p>
        </p:txBody>
      </p:sp>
      <p:sp>
        <p:nvSpPr>
          <p:cNvPr id="8" name="Rectangle 7"/>
          <p:cNvSpPr/>
          <p:nvPr/>
        </p:nvSpPr>
        <p:spPr>
          <a:xfrm>
            <a:off x="5464387" y="2626514"/>
            <a:ext cx="2133600" cy="609600"/>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NAS     </a:t>
            </a:r>
            <a:r>
              <a:rPr lang="en-US" dirty="0" smtClean="0">
                <a:solidFill>
                  <a:schemeClr val="tx1"/>
                </a:solidFill>
              </a:rPr>
              <a:t>ADB</a:t>
            </a:r>
            <a:endParaRPr lang="en-US" dirty="0">
              <a:solidFill>
                <a:schemeClr val="tx1"/>
              </a:solidFill>
            </a:endParaRPr>
          </a:p>
        </p:txBody>
      </p:sp>
      <p:sp>
        <p:nvSpPr>
          <p:cNvPr id="9" name="Rectangle 8"/>
          <p:cNvSpPr/>
          <p:nvPr/>
        </p:nvSpPr>
        <p:spPr>
          <a:xfrm>
            <a:off x="5540587" y="3895069"/>
            <a:ext cx="1981200" cy="685800"/>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RRC     </a:t>
            </a:r>
            <a:r>
              <a:rPr lang="en-US" dirty="0" smtClean="0">
                <a:solidFill>
                  <a:schemeClr val="tx1"/>
                </a:solidFill>
              </a:rPr>
              <a:t>ADB</a:t>
            </a:r>
            <a:endParaRPr lang="en-US" dirty="0">
              <a:solidFill>
                <a:schemeClr val="tx1"/>
              </a:solidFill>
            </a:endParaRPr>
          </a:p>
        </p:txBody>
      </p:sp>
      <p:sp>
        <p:nvSpPr>
          <p:cNvPr id="10" name="Rectangle 9"/>
          <p:cNvSpPr/>
          <p:nvPr/>
        </p:nvSpPr>
        <p:spPr>
          <a:xfrm>
            <a:off x="5514995" y="5224000"/>
            <a:ext cx="2209800" cy="762000"/>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FIRMWARE(ML1)</a:t>
            </a:r>
            <a:endParaRPr lang="en-US" dirty="0"/>
          </a:p>
        </p:txBody>
      </p:sp>
      <p:sp>
        <p:nvSpPr>
          <p:cNvPr id="13" name="Down Arrow 12"/>
          <p:cNvSpPr/>
          <p:nvPr/>
        </p:nvSpPr>
        <p:spPr>
          <a:xfrm>
            <a:off x="6452056" y="3277508"/>
            <a:ext cx="304800" cy="5334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Down Arrow 13"/>
          <p:cNvSpPr/>
          <p:nvPr/>
        </p:nvSpPr>
        <p:spPr>
          <a:xfrm>
            <a:off x="6531187" y="4620682"/>
            <a:ext cx="225669" cy="58820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p:cNvSpPr/>
          <p:nvPr/>
        </p:nvSpPr>
        <p:spPr>
          <a:xfrm>
            <a:off x="567057" y="3026544"/>
            <a:ext cx="2303584" cy="1740877"/>
          </a:xfrm>
          <a:prstGeom prst="round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PLMN info</a:t>
            </a:r>
          </a:p>
          <a:p>
            <a:pPr algn="ctr"/>
            <a:r>
              <a:rPr lang="en-US" dirty="0" smtClean="0"/>
              <a:t>RAT priority</a:t>
            </a:r>
          </a:p>
          <a:p>
            <a:pPr algn="ctr"/>
            <a:r>
              <a:rPr lang="en-US" dirty="0" smtClean="0"/>
              <a:t>Last stored ERFCN</a:t>
            </a:r>
          </a:p>
          <a:p>
            <a:pPr algn="ctr"/>
            <a:r>
              <a:rPr lang="en-US" dirty="0" smtClean="0"/>
              <a:t>Band info</a:t>
            </a:r>
          </a:p>
          <a:p>
            <a:pPr algn="ctr"/>
            <a:r>
              <a:rPr lang="en-US" dirty="0" smtClean="0"/>
              <a:t>Bandwidth info</a:t>
            </a:r>
          </a:p>
          <a:p>
            <a:pPr algn="ctr"/>
            <a:r>
              <a:rPr lang="en-US" dirty="0" smtClean="0"/>
              <a:t>PCID</a:t>
            </a:r>
            <a:endParaRPr lang="en-US" dirty="0"/>
          </a:p>
        </p:txBody>
      </p:sp>
      <p:sp>
        <p:nvSpPr>
          <p:cNvPr id="16" name="TextBox 15"/>
          <p:cNvSpPr txBox="1"/>
          <p:nvPr/>
        </p:nvSpPr>
        <p:spPr>
          <a:xfrm>
            <a:off x="434745" y="4713352"/>
            <a:ext cx="2484976" cy="369332"/>
          </a:xfrm>
          <a:prstGeom prst="rect">
            <a:avLst/>
          </a:prstGeom>
          <a:noFill/>
        </p:spPr>
        <p:txBody>
          <a:bodyPr wrap="none" rtlCol="0">
            <a:spAutoFit/>
          </a:bodyPr>
          <a:lstStyle/>
          <a:p>
            <a:r>
              <a:rPr lang="en-US" b="1" dirty="0" smtClean="0"/>
              <a:t>Acquisition data base</a:t>
            </a:r>
            <a:endParaRPr lang="en-US" b="1" dirty="0"/>
          </a:p>
        </p:txBody>
      </p:sp>
      <p:cxnSp>
        <p:nvCxnSpPr>
          <p:cNvPr id="18" name="Elbow Connector 17"/>
          <p:cNvCxnSpPr/>
          <p:nvPr/>
        </p:nvCxnSpPr>
        <p:spPr>
          <a:xfrm flipV="1">
            <a:off x="2919721" y="2284045"/>
            <a:ext cx="3331610" cy="175302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2870641" y="4037066"/>
            <a:ext cx="1550424" cy="369332"/>
          </a:xfrm>
          <a:prstGeom prst="rect">
            <a:avLst/>
          </a:prstGeom>
          <a:noFill/>
        </p:spPr>
        <p:txBody>
          <a:bodyPr wrap="none" rtlCol="0">
            <a:spAutoFit/>
          </a:bodyPr>
          <a:lstStyle/>
          <a:p>
            <a:r>
              <a:rPr lang="en-US" dirty="0" smtClean="0"/>
              <a:t>Not available</a:t>
            </a:r>
            <a:endParaRPr lang="en-US" dirty="0"/>
          </a:p>
        </p:txBody>
      </p:sp>
      <p:cxnSp>
        <p:nvCxnSpPr>
          <p:cNvPr id="23" name="Elbow Connector 22"/>
          <p:cNvCxnSpPr/>
          <p:nvPr/>
        </p:nvCxnSpPr>
        <p:spPr>
          <a:xfrm rot="5400000" flipH="1" flipV="1">
            <a:off x="1883403" y="2345697"/>
            <a:ext cx="995694" cy="41910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1116791" y="2578611"/>
            <a:ext cx="1120884" cy="369332"/>
          </a:xfrm>
          <a:prstGeom prst="rect">
            <a:avLst/>
          </a:prstGeom>
          <a:noFill/>
        </p:spPr>
        <p:txBody>
          <a:bodyPr wrap="none" rtlCol="0">
            <a:spAutoFit/>
          </a:bodyPr>
          <a:lstStyle/>
          <a:p>
            <a:r>
              <a:rPr lang="en-US" dirty="0" smtClean="0"/>
              <a:t>Available</a:t>
            </a:r>
            <a:endParaRPr lang="en-US" dirty="0"/>
          </a:p>
        </p:txBody>
      </p:sp>
      <p:sp>
        <p:nvSpPr>
          <p:cNvPr id="25" name="TextBox 24"/>
          <p:cNvSpPr txBox="1"/>
          <p:nvPr/>
        </p:nvSpPr>
        <p:spPr>
          <a:xfrm>
            <a:off x="1394261" y="5302601"/>
            <a:ext cx="5057795" cy="1846659"/>
          </a:xfrm>
          <a:prstGeom prst="rect">
            <a:avLst/>
          </a:prstGeom>
          <a:noFill/>
        </p:spPr>
        <p:txBody>
          <a:bodyPr wrap="none" rtlCol="0">
            <a:spAutoFit/>
          </a:bodyPr>
          <a:lstStyle/>
          <a:p>
            <a:pPr marL="285750" indent="-285750">
              <a:buFont typeface="Arial" panose="020B0604020202020204" pitchFamily="34" charset="0"/>
              <a:buChar char="•"/>
            </a:pPr>
            <a:r>
              <a:rPr lang="en-US" sz="1600" dirty="0" smtClean="0">
                <a:solidFill>
                  <a:srgbClr val="002060"/>
                </a:solidFill>
              </a:rPr>
              <a:t>UE always prefer system scan</a:t>
            </a:r>
          </a:p>
          <a:p>
            <a:pPr marL="285750" indent="-285750">
              <a:buFont typeface="Arial" panose="020B0604020202020204" pitchFamily="34" charset="0"/>
              <a:buChar char="•"/>
            </a:pPr>
            <a:r>
              <a:rPr lang="en-US" sz="1600" dirty="0" smtClean="0">
                <a:solidFill>
                  <a:srgbClr val="002060"/>
                </a:solidFill>
              </a:rPr>
              <a:t>If ACQ data base not available </a:t>
            </a:r>
          </a:p>
          <a:p>
            <a:r>
              <a:rPr lang="en-US" sz="1600" dirty="0">
                <a:solidFill>
                  <a:srgbClr val="002060"/>
                </a:solidFill>
              </a:rPr>
              <a:t> </a:t>
            </a:r>
            <a:r>
              <a:rPr lang="en-US" sz="1600" dirty="0" smtClean="0">
                <a:solidFill>
                  <a:srgbClr val="002060"/>
                </a:solidFill>
              </a:rPr>
              <a:t>   will prefer band scan</a:t>
            </a:r>
          </a:p>
          <a:p>
            <a:pPr marL="285750" indent="-285750">
              <a:buFont typeface="Arial" panose="020B0604020202020204" pitchFamily="34" charset="0"/>
              <a:buChar char="•"/>
            </a:pPr>
            <a:r>
              <a:rPr lang="en-US" sz="1600" dirty="0" smtClean="0">
                <a:solidFill>
                  <a:srgbClr val="002060"/>
                </a:solidFill>
              </a:rPr>
              <a:t>Initially band scan requires when UE</a:t>
            </a:r>
          </a:p>
          <a:p>
            <a:r>
              <a:rPr lang="en-US" sz="1600" dirty="0" smtClean="0">
                <a:solidFill>
                  <a:srgbClr val="002060"/>
                </a:solidFill>
              </a:rPr>
              <a:t>    using new sim or 1</a:t>
            </a:r>
            <a:r>
              <a:rPr lang="en-US" sz="1600" baseline="30000" dirty="0" smtClean="0">
                <a:solidFill>
                  <a:srgbClr val="002060"/>
                </a:solidFill>
              </a:rPr>
              <a:t>st</a:t>
            </a:r>
            <a:r>
              <a:rPr lang="en-US" sz="1600" dirty="0" smtClean="0">
                <a:solidFill>
                  <a:srgbClr val="002060"/>
                </a:solidFill>
              </a:rPr>
              <a:t> time network synchronization</a:t>
            </a:r>
          </a:p>
          <a:p>
            <a:r>
              <a:rPr lang="en-US" sz="1600" dirty="0">
                <a:solidFill>
                  <a:srgbClr val="002060"/>
                </a:solidFill>
              </a:rPr>
              <a:t> </a:t>
            </a:r>
            <a:r>
              <a:rPr lang="en-US" sz="1600" dirty="0" smtClean="0">
                <a:solidFill>
                  <a:srgbClr val="002060"/>
                </a:solidFill>
              </a:rPr>
              <a:t>   or move to other PLMN and roaming area.</a:t>
            </a:r>
          </a:p>
          <a:p>
            <a:endParaRPr lang="en-US" dirty="0"/>
          </a:p>
        </p:txBody>
      </p:sp>
      <p:sp>
        <p:nvSpPr>
          <p:cNvPr id="28" name="TextBox 27"/>
          <p:cNvSpPr txBox="1"/>
          <p:nvPr/>
        </p:nvSpPr>
        <p:spPr>
          <a:xfrm>
            <a:off x="362582" y="990400"/>
            <a:ext cx="3411511" cy="369332"/>
          </a:xfrm>
          <a:prstGeom prst="rect">
            <a:avLst/>
          </a:prstGeom>
          <a:noFill/>
        </p:spPr>
        <p:txBody>
          <a:bodyPr wrap="none" rtlCol="0">
            <a:spAutoFit/>
          </a:bodyPr>
          <a:lstStyle/>
          <a:p>
            <a:r>
              <a:rPr lang="en-US" dirty="0" smtClean="0"/>
              <a:t>Use the last stored information</a:t>
            </a:r>
            <a:endParaRPr lang="en-US" dirty="0"/>
          </a:p>
        </p:txBody>
      </p:sp>
      <p:sp>
        <p:nvSpPr>
          <p:cNvPr id="29" name="TextBox 28"/>
          <p:cNvSpPr txBox="1"/>
          <p:nvPr/>
        </p:nvSpPr>
        <p:spPr>
          <a:xfrm>
            <a:off x="4220165" y="950784"/>
            <a:ext cx="4062331" cy="369332"/>
          </a:xfrm>
          <a:prstGeom prst="rect">
            <a:avLst/>
          </a:prstGeom>
          <a:noFill/>
        </p:spPr>
        <p:txBody>
          <a:bodyPr wrap="none" rtlCol="0">
            <a:spAutoFit/>
          </a:bodyPr>
          <a:lstStyle/>
          <a:p>
            <a:r>
              <a:rPr lang="en-US" dirty="0" smtClean="0"/>
              <a:t>Complete cell search/scan procedure</a:t>
            </a:r>
            <a:endParaRPr lang="en-US" dirty="0"/>
          </a:p>
        </p:txBody>
      </p:sp>
    </p:spTree>
    <p:extLst>
      <p:ext uri="{BB962C8B-B14F-4D97-AF65-F5344CB8AC3E}">
        <p14:creationId xmlns:p14="http://schemas.microsoft.com/office/powerpoint/2010/main" val="50257982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techplayon.com/wp-content/uploads/2018/04/LTE-Frame-1.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22385" y="914400"/>
            <a:ext cx="6182929" cy="5257800"/>
          </a:xfrm>
          <a:prstGeom prst="rect">
            <a:avLst/>
          </a:prstGeom>
          <a:noFill/>
          <a:extLst>
            <a:ext uri="{909E8E84-426E-40DD-AFC4-6F175D3DCCD1}">
              <a14:hiddenFill xmlns:a14="http://schemas.microsoft.com/office/drawing/2010/main">
                <a:solidFill>
                  <a:srgbClr val="FFFFFF"/>
                </a:solidFill>
              </a14:hiddenFill>
            </a:ext>
          </a:extLst>
        </p:spPr>
      </p:pic>
      <p:sp>
        <p:nvSpPr>
          <p:cNvPr id="5" name="Rounded Rectangle 4"/>
          <p:cNvSpPr/>
          <p:nvPr/>
        </p:nvSpPr>
        <p:spPr>
          <a:xfrm>
            <a:off x="304800" y="267653"/>
            <a:ext cx="8382000" cy="762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rgbClr val="7030A0"/>
                </a:solidFill>
                <a:latin typeface="Algerian" panose="04020705040A02060702" pitchFamily="82" charset="0"/>
              </a:rPr>
              <a:t>LTE Frame structure(Time domain)</a:t>
            </a:r>
            <a:endParaRPr lang="en-US" sz="2400" dirty="0"/>
          </a:p>
        </p:txBody>
      </p:sp>
      <p:sp>
        <p:nvSpPr>
          <p:cNvPr id="4" name="TextBox 3"/>
          <p:cNvSpPr txBox="1"/>
          <p:nvPr/>
        </p:nvSpPr>
        <p:spPr>
          <a:xfrm>
            <a:off x="5643215" y="1828800"/>
            <a:ext cx="1952842" cy="923330"/>
          </a:xfrm>
          <a:prstGeom prst="rect">
            <a:avLst/>
          </a:prstGeom>
          <a:noFill/>
        </p:spPr>
        <p:txBody>
          <a:bodyPr wrap="none" rtlCol="0">
            <a:spAutoFit/>
          </a:bodyPr>
          <a:lstStyle/>
          <a:p>
            <a:r>
              <a:rPr lang="en-US" dirty="0" smtClean="0"/>
              <a:t>LTE signals will </a:t>
            </a:r>
          </a:p>
          <a:p>
            <a:r>
              <a:rPr lang="en-US" dirty="0" smtClean="0"/>
              <a:t>communicate </a:t>
            </a:r>
          </a:p>
          <a:p>
            <a:r>
              <a:rPr lang="en-US" dirty="0" smtClean="0"/>
              <a:t>Within the frame</a:t>
            </a:r>
            <a:endParaRPr lang="en-US" dirty="0"/>
          </a:p>
        </p:txBody>
      </p:sp>
      <p:sp>
        <p:nvSpPr>
          <p:cNvPr id="6" name="TextBox 5"/>
          <p:cNvSpPr txBox="1"/>
          <p:nvPr/>
        </p:nvSpPr>
        <p:spPr>
          <a:xfrm>
            <a:off x="1836044" y="6137447"/>
            <a:ext cx="4645824" cy="646331"/>
          </a:xfrm>
          <a:prstGeom prst="rect">
            <a:avLst/>
          </a:prstGeom>
          <a:noFill/>
        </p:spPr>
        <p:txBody>
          <a:bodyPr wrap="none" rtlCol="0">
            <a:spAutoFit/>
          </a:bodyPr>
          <a:lstStyle/>
          <a:p>
            <a:r>
              <a:rPr lang="en-US" dirty="0" smtClean="0"/>
              <a:t>Both downlink and uplink structure is same</a:t>
            </a:r>
          </a:p>
          <a:p>
            <a:endParaRPr lang="en-US" dirty="0"/>
          </a:p>
        </p:txBody>
      </p:sp>
      <p:sp>
        <p:nvSpPr>
          <p:cNvPr id="7" name="TextBox 6"/>
          <p:cNvSpPr txBox="1"/>
          <p:nvPr/>
        </p:nvSpPr>
        <p:spPr>
          <a:xfrm>
            <a:off x="2438400" y="6407803"/>
            <a:ext cx="3005951" cy="369332"/>
          </a:xfrm>
          <a:prstGeom prst="rect">
            <a:avLst/>
          </a:prstGeom>
          <a:noFill/>
        </p:spPr>
        <p:txBody>
          <a:bodyPr wrap="none" rtlCol="0">
            <a:spAutoFit/>
          </a:bodyPr>
          <a:lstStyle/>
          <a:p>
            <a:r>
              <a:rPr lang="it-IT" dirty="0"/>
              <a:t>100 radio frame per second</a:t>
            </a:r>
            <a:endParaRPr lang="en-US" dirty="0"/>
          </a:p>
        </p:txBody>
      </p:sp>
    </p:spTree>
    <p:extLst>
      <p:ext uri="{BB962C8B-B14F-4D97-AF65-F5344CB8AC3E}">
        <p14:creationId xmlns:p14="http://schemas.microsoft.com/office/powerpoint/2010/main" val="360614768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www.sharetechnote.com/image/LTE_DL_FrameStructure_01.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49766" y="1143000"/>
            <a:ext cx="4960434" cy="3886200"/>
          </a:xfrm>
          <a:prstGeom prst="rect">
            <a:avLst/>
          </a:prstGeom>
          <a:noFill/>
          <a:extLst>
            <a:ext uri="{909E8E84-426E-40DD-AFC4-6F175D3DCCD1}">
              <a14:hiddenFill xmlns:a14="http://schemas.microsoft.com/office/drawing/2010/main">
                <a:solidFill>
                  <a:srgbClr val="FFFFFF"/>
                </a:solidFill>
              </a14:hiddenFill>
            </a:ext>
          </a:extLst>
        </p:spPr>
      </p:pic>
      <p:sp>
        <p:nvSpPr>
          <p:cNvPr id="5" name="Rounded Rectangle 4"/>
          <p:cNvSpPr/>
          <p:nvPr/>
        </p:nvSpPr>
        <p:spPr>
          <a:xfrm>
            <a:off x="304800" y="267653"/>
            <a:ext cx="8382000" cy="762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rgbClr val="7030A0"/>
                </a:solidFill>
                <a:latin typeface="Algerian" panose="04020705040A02060702" pitchFamily="82" charset="0"/>
              </a:rPr>
              <a:t>LTE Frame structure(1.4 MHZ)</a:t>
            </a:r>
            <a:endParaRPr lang="en-US" sz="2400" dirty="0"/>
          </a:p>
        </p:txBody>
      </p:sp>
      <p:pic>
        <p:nvPicPr>
          <p:cNvPr id="2" name="Picture 1"/>
          <p:cNvPicPr>
            <a:picLocks noChangeAspect="1"/>
          </p:cNvPicPr>
          <p:nvPr/>
        </p:nvPicPr>
        <p:blipFill>
          <a:blip r:embed="rId3"/>
          <a:stretch>
            <a:fillRect/>
          </a:stretch>
        </p:blipFill>
        <p:spPr>
          <a:xfrm>
            <a:off x="457200" y="4572000"/>
            <a:ext cx="5705475" cy="2105025"/>
          </a:xfrm>
          <a:prstGeom prst="rect">
            <a:avLst/>
          </a:prstGeom>
        </p:spPr>
      </p:pic>
      <p:pic>
        <p:nvPicPr>
          <p:cNvPr id="3" name="Picture 2"/>
          <p:cNvPicPr>
            <a:picLocks noChangeAspect="1"/>
          </p:cNvPicPr>
          <p:nvPr/>
        </p:nvPicPr>
        <p:blipFill>
          <a:blip r:embed="rId4"/>
          <a:stretch>
            <a:fillRect/>
          </a:stretch>
        </p:blipFill>
        <p:spPr>
          <a:xfrm>
            <a:off x="5562600" y="2061177"/>
            <a:ext cx="2057400" cy="2521974"/>
          </a:xfrm>
          <a:prstGeom prst="rect">
            <a:avLst/>
          </a:prstGeom>
        </p:spPr>
      </p:pic>
    </p:spTree>
    <p:extLst>
      <p:ext uri="{BB962C8B-B14F-4D97-AF65-F5344CB8AC3E}">
        <p14:creationId xmlns:p14="http://schemas.microsoft.com/office/powerpoint/2010/main" val="98288577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343829" y="233817"/>
            <a:ext cx="8382000" cy="762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Time and Slot synchronization(PSS/SSS)</a:t>
            </a:r>
            <a:endParaRPr lang="en-US" sz="2400"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000" y="1025554"/>
            <a:ext cx="4870938" cy="2322404"/>
          </a:xfrm>
          <a:prstGeom prst="rect">
            <a:avLst/>
          </a:prstGeom>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6319" y="3323732"/>
            <a:ext cx="5687219" cy="3534268"/>
          </a:xfrm>
          <a:prstGeom prst="rect">
            <a:avLst/>
          </a:prstGeom>
        </p:spPr>
      </p:pic>
      <p:sp>
        <p:nvSpPr>
          <p:cNvPr id="3" name="Right Arrow 2"/>
          <p:cNvSpPr/>
          <p:nvPr/>
        </p:nvSpPr>
        <p:spPr>
          <a:xfrm>
            <a:off x="4953000" y="1371600"/>
            <a:ext cx="298938" cy="152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ight Arrow 4"/>
          <p:cNvSpPr/>
          <p:nvPr/>
        </p:nvSpPr>
        <p:spPr>
          <a:xfrm>
            <a:off x="4953000" y="2110404"/>
            <a:ext cx="298938" cy="18066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ight Arrow 5"/>
          <p:cNvSpPr/>
          <p:nvPr/>
        </p:nvSpPr>
        <p:spPr>
          <a:xfrm>
            <a:off x="4953000" y="2819400"/>
            <a:ext cx="298938" cy="152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5251938" y="1247610"/>
            <a:ext cx="2263761" cy="369332"/>
          </a:xfrm>
          <a:prstGeom prst="rect">
            <a:avLst/>
          </a:prstGeom>
          <a:noFill/>
        </p:spPr>
        <p:txBody>
          <a:bodyPr wrap="none" rtlCol="0">
            <a:spAutoFit/>
          </a:bodyPr>
          <a:lstStyle/>
          <a:p>
            <a:r>
              <a:rPr lang="en-US" dirty="0" smtClean="0"/>
              <a:t>Slot synchronization</a:t>
            </a:r>
            <a:endParaRPr lang="en-US" dirty="0"/>
          </a:p>
        </p:txBody>
      </p:sp>
      <p:sp>
        <p:nvSpPr>
          <p:cNvPr id="9" name="TextBox 8"/>
          <p:cNvSpPr txBox="1"/>
          <p:nvPr/>
        </p:nvSpPr>
        <p:spPr>
          <a:xfrm>
            <a:off x="5251938" y="2002090"/>
            <a:ext cx="2743200" cy="369332"/>
          </a:xfrm>
          <a:prstGeom prst="rect">
            <a:avLst/>
          </a:prstGeom>
          <a:noFill/>
        </p:spPr>
        <p:txBody>
          <a:bodyPr wrap="square" rtlCol="0">
            <a:spAutoFit/>
          </a:bodyPr>
          <a:lstStyle/>
          <a:p>
            <a:r>
              <a:rPr lang="en-US" dirty="0" smtClean="0"/>
              <a:t>Frame synchronization</a:t>
            </a:r>
            <a:endParaRPr lang="en-US" dirty="0"/>
          </a:p>
        </p:txBody>
      </p:sp>
      <p:sp>
        <p:nvSpPr>
          <p:cNvPr id="10" name="TextBox 9"/>
          <p:cNvSpPr txBox="1"/>
          <p:nvPr/>
        </p:nvSpPr>
        <p:spPr>
          <a:xfrm>
            <a:off x="5251938" y="2605384"/>
            <a:ext cx="2484976" cy="646331"/>
          </a:xfrm>
          <a:prstGeom prst="rect">
            <a:avLst/>
          </a:prstGeom>
          <a:noFill/>
        </p:spPr>
        <p:txBody>
          <a:bodyPr wrap="none" rtlCol="0">
            <a:spAutoFit/>
          </a:bodyPr>
          <a:lstStyle/>
          <a:p>
            <a:r>
              <a:rPr lang="en-US" dirty="0" smtClean="0"/>
              <a:t>Bandwidth</a:t>
            </a:r>
          </a:p>
          <a:p>
            <a:r>
              <a:rPr lang="en-US" dirty="0" smtClean="0"/>
              <a:t>Antenna configuration</a:t>
            </a:r>
            <a:endParaRPr lang="en-US" dirty="0"/>
          </a:p>
        </p:txBody>
      </p:sp>
    </p:spTree>
    <p:extLst>
      <p:ext uri="{BB962C8B-B14F-4D97-AF65-F5344CB8AC3E}">
        <p14:creationId xmlns:p14="http://schemas.microsoft.com/office/powerpoint/2010/main" val="216095315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1301" y="838446"/>
            <a:ext cx="4831811" cy="3881437"/>
          </a:xfrm>
        </p:spPr>
      </p:pic>
      <p:sp>
        <p:nvSpPr>
          <p:cNvPr id="5" name="Rounded Rectangle 4"/>
          <p:cNvSpPr/>
          <p:nvPr/>
        </p:nvSpPr>
        <p:spPr>
          <a:xfrm>
            <a:off x="343829" y="233817"/>
            <a:ext cx="8382000" cy="762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Time synchronization(PSS)</a:t>
            </a:r>
            <a:endParaRPr lang="en-US" sz="2400" dirty="0"/>
          </a:p>
        </p:txBody>
      </p:sp>
      <p:sp>
        <p:nvSpPr>
          <p:cNvPr id="8" name="Rectangle 7"/>
          <p:cNvSpPr/>
          <p:nvPr/>
        </p:nvSpPr>
        <p:spPr>
          <a:xfrm>
            <a:off x="1828800" y="2706706"/>
            <a:ext cx="277709" cy="144918"/>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1732935" y="3084289"/>
            <a:ext cx="859531" cy="369332"/>
          </a:xfrm>
          <a:prstGeom prst="rect">
            <a:avLst/>
          </a:prstGeom>
          <a:noFill/>
        </p:spPr>
        <p:txBody>
          <a:bodyPr wrap="none" rtlCol="0">
            <a:spAutoFit/>
          </a:bodyPr>
          <a:lstStyle/>
          <a:p>
            <a:r>
              <a:rPr lang="en-US" dirty="0" smtClean="0"/>
              <a:t>Mobile</a:t>
            </a:r>
            <a:endParaRPr lang="en-US" dirty="0"/>
          </a:p>
        </p:txBody>
      </p:sp>
      <p:sp>
        <p:nvSpPr>
          <p:cNvPr id="10" name="TextBox 9"/>
          <p:cNvSpPr txBox="1"/>
          <p:nvPr/>
        </p:nvSpPr>
        <p:spPr>
          <a:xfrm>
            <a:off x="2286000" y="1293062"/>
            <a:ext cx="1063112" cy="369332"/>
          </a:xfrm>
          <a:prstGeom prst="rect">
            <a:avLst/>
          </a:prstGeom>
          <a:noFill/>
        </p:spPr>
        <p:txBody>
          <a:bodyPr wrap="none" rtlCol="0">
            <a:spAutoFit/>
          </a:bodyPr>
          <a:lstStyle/>
          <a:p>
            <a:r>
              <a:rPr lang="en-US" dirty="0" smtClean="0"/>
              <a:t>Enodeb1</a:t>
            </a:r>
            <a:endParaRPr lang="en-US" dirty="0"/>
          </a:p>
        </p:txBody>
      </p:sp>
      <p:sp>
        <p:nvSpPr>
          <p:cNvPr id="11" name="TextBox 10"/>
          <p:cNvSpPr txBox="1"/>
          <p:nvPr/>
        </p:nvSpPr>
        <p:spPr>
          <a:xfrm>
            <a:off x="3724043" y="2040053"/>
            <a:ext cx="1063112" cy="369332"/>
          </a:xfrm>
          <a:prstGeom prst="rect">
            <a:avLst/>
          </a:prstGeom>
          <a:noFill/>
        </p:spPr>
        <p:txBody>
          <a:bodyPr wrap="none" rtlCol="0">
            <a:spAutoFit/>
          </a:bodyPr>
          <a:lstStyle/>
          <a:p>
            <a:r>
              <a:rPr lang="en-US" dirty="0" smtClean="0"/>
              <a:t>Enodeb2</a:t>
            </a:r>
            <a:endParaRPr lang="en-US" dirty="0"/>
          </a:p>
        </p:txBody>
      </p:sp>
      <p:sp>
        <p:nvSpPr>
          <p:cNvPr id="12" name="TextBox 11"/>
          <p:cNvSpPr txBox="1"/>
          <p:nvPr/>
        </p:nvSpPr>
        <p:spPr>
          <a:xfrm>
            <a:off x="4096801" y="3453621"/>
            <a:ext cx="1063112" cy="369332"/>
          </a:xfrm>
          <a:prstGeom prst="rect">
            <a:avLst/>
          </a:prstGeom>
          <a:noFill/>
        </p:spPr>
        <p:txBody>
          <a:bodyPr wrap="none" rtlCol="0">
            <a:spAutoFit/>
          </a:bodyPr>
          <a:lstStyle/>
          <a:p>
            <a:r>
              <a:rPr lang="en-US" dirty="0" smtClean="0"/>
              <a:t>Enodeb3</a:t>
            </a:r>
            <a:endParaRPr lang="en-US" dirty="0"/>
          </a:p>
        </p:txBody>
      </p:sp>
      <p:pic>
        <p:nvPicPr>
          <p:cNvPr id="13" name="Picture 12"/>
          <p:cNvPicPr>
            <a:picLocks noChangeAspect="1"/>
          </p:cNvPicPr>
          <p:nvPr/>
        </p:nvPicPr>
        <p:blipFill>
          <a:blip r:embed="rId3"/>
          <a:stretch>
            <a:fillRect/>
          </a:stretch>
        </p:blipFill>
        <p:spPr>
          <a:xfrm>
            <a:off x="228600" y="4622960"/>
            <a:ext cx="6362700" cy="1838265"/>
          </a:xfrm>
          <a:prstGeom prst="rect">
            <a:avLst/>
          </a:prstGeom>
        </p:spPr>
      </p:pic>
      <p:sp>
        <p:nvSpPr>
          <p:cNvPr id="14" name="Rounded Rectangular Callout 13"/>
          <p:cNvSpPr/>
          <p:nvPr/>
        </p:nvSpPr>
        <p:spPr>
          <a:xfrm>
            <a:off x="4848951" y="1302064"/>
            <a:ext cx="2520965" cy="1773222"/>
          </a:xfrm>
          <a:prstGeom prst="wedgeRoundRectCallou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When UE started searching for his supported EARFCN, </a:t>
            </a:r>
            <a:r>
              <a:rPr lang="en-US" dirty="0" err="1" smtClean="0"/>
              <a:t>Enodeb</a:t>
            </a:r>
            <a:r>
              <a:rPr lang="en-US" dirty="0" smtClean="0"/>
              <a:t> will send the PSS information in every 5 MS to UE</a:t>
            </a:r>
            <a:endParaRPr lang="en-US" dirty="0"/>
          </a:p>
        </p:txBody>
      </p:sp>
      <p:sp>
        <p:nvSpPr>
          <p:cNvPr id="15" name="Rounded Rectangular Callout 14"/>
          <p:cNvSpPr/>
          <p:nvPr/>
        </p:nvSpPr>
        <p:spPr>
          <a:xfrm>
            <a:off x="5826136" y="3487075"/>
            <a:ext cx="2269499" cy="1636579"/>
          </a:xfrm>
          <a:prstGeom prst="wedgeRoundRectCallou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UE will decode that particular PSS which is having highest energy with in the 1 radio  sub frame</a:t>
            </a:r>
            <a:endParaRPr lang="en-US" dirty="0"/>
          </a:p>
        </p:txBody>
      </p:sp>
    </p:spTree>
    <p:extLst>
      <p:ext uri="{BB962C8B-B14F-4D97-AF65-F5344CB8AC3E}">
        <p14:creationId xmlns:p14="http://schemas.microsoft.com/office/powerpoint/2010/main" val="208296841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33400" y="1295400"/>
            <a:ext cx="4648200" cy="5102815"/>
          </a:xfrm>
        </p:spPr>
      </p:pic>
      <p:sp>
        <p:nvSpPr>
          <p:cNvPr id="5" name="Rounded Rectangle 4"/>
          <p:cNvSpPr/>
          <p:nvPr/>
        </p:nvSpPr>
        <p:spPr>
          <a:xfrm>
            <a:off x="343829" y="233817"/>
            <a:ext cx="8382000" cy="762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Time synchronization(PSS)-QXDM</a:t>
            </a:r>
            <a:endParaRPr lang="en-US" sz="2400" dirty="0"/>
          </a:p>
        </p:txBody>
      </p:sp>
      <p:cxnSp>
        <p:nvCxnSpPr>
          <p:cNvPr id="9" name="Straight Arrow Connector 8"/>
          <p:cNvCxnSpPr/>
          <p:nvPr/>
        </p:nvCxnSpPr>
        <p:spPr>
          <a:xfrm flipV="1">
            <a:off x="2743200" y="2743200"/>
            <a:ext cx="2743200" cy="1219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5358161" y="2063196"/>
            <a:ext cx="2210862" cy="646331"/>
          </a:xfrm>
          <a:prstGeom prst="rect">
            <a:avLst/>
          </a:prstGeom>
          <a:noFill/>
        </p:spPr>
        <p:txBody>
          <a:bodyPr wrap="none" rtlCol="0">
            <a:spAutoFit/>
          </a:bodyPr>
          <a:lstStyle/>
          <a:p>
            <a:r>
              <a:rPr lang="en-US" dirty="0" smtClean="0"/>
              <a:t>Selects the highest </a:t>
            </a:r>
          </a:p>
          <a:p>
            <a:r>
              <a:rPr lang="en-US" dirty="0" smtClean="0"/>
              <a:t>Peak value</a:t>
            </a:r>
            <a:endParaRPr lang="en-US" dirty="0"/>
          </a:p>
        </p:txBody>
      </p:sp>
      <p:cxnSp>
        <p:nvCxnSpPr>
          <p:cNvPr id="12" name="Straight Arrow Connector 11"/>
          <p:cNvCxnSpPr/>
          <p:nvPr/>
        </p:nvCxnSpPr>
        <p:spPr>
          <a:xfrm flipV="1">
            <a:off x="1981200" y="3846807"/>
            <a:ext cx="3352800" cy="9537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358161" y="3412003"/>
            <a:ext cx="2813591" cy="646331"/>
          </a:xfrm>
          <a:prstGeom prst="rect">
            <a:avLst/>
          </a:prstGeom>
          <a:noFill/>
        </p:spPr>
        <p:txBody>
          <a:bodyPr wrap="none" rtlCol="0">
            <a:spAutoFit/>
          </a:bodyPr>
          <a:lstStyle/>
          <a:p>
            <a:r>
              <a:rPr lang="en-US" dirty="0" smtClean="0"/>
              <a:t>PSS indices </a:t>
            </a:r>
            <a:r>
              <a:rPr lang="en-US" dirty="0" err="1" smtClean="0"/>
              <a:t>differenciate</a:t>
            </a:r>
            <a:r>
              <a:rPr lang="en-US" dirty="0" smtClean="0"/>
              <a:t> </a:t>
            </a:r>
          </a:p>
          <a:p>
            <a:r>
              <a:rPr lang="en-US" dirty="0" smtClean="0"/>
              <a:t>According to EARFCN</a:t>
            </a:r>
            <a:endParaRPr lang="en-US" dirty="0"/>
          </a:p>
        </p:txBody>
      </p:sp>
      <p:cxnSp>
        <p:nvCxnSpPr>
          <p:cNvPr id="15" name="Straight Arrow Connector 14"/>
          <p:cNvCxnSpPr/>
          <p:nvPr/>
        </p:nvCxnSpPr>
        <p:spPr>
          <a:xfrm flipV="1">
            <a:off x="1905000" y="4953000"/>
            <a:ext cx="3276600" cy="7567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5304263" y="4634869"/>
            <a:ext cx="3302635" cy="923330"/>
          </a:xfrm>
          <a:prstGeom prst="rect">
            <a:avLst/>
          </a:prstGeom>
          <a:noFill/>
        </p:spPr>
        <p:txBody>
          <a:bodyPr wrap="none" rtlCol="0">
            <a:spAutoFit/>
          </a:bodyPr>
          <a:lstStyle/>
          <a:p>
            <a:r>
              <a:rPr lang="en-US" dirty="0" smtClean="0"/>
              <a:t>No OF PSS records indicate</a:t>
            </a:r>
          </a:p>
          <a:p>
            <a:r>
              <a:rPr lang="en-US" dirty="0" smtClean="0"/>
              <a:t>The no of </a:t>
            </a:r>
            <a:r>
              <a:rPr lang="en-US" dirty="0" err="1" smtClean="0"/>
              <a:t>Enodeb’s</a:t>
            </a:r>
            <a:r>
              <a:rPr lang="en-US" dirty="0" smtClean="0"/>
              <a:t> connected</a:t>
            </a:r>
          </a:p>
          <a:p>
            <a:r>
              <a:rPr lang="en-US" dirty="0" smtClean="0"/>
              <a:t>Or near by to UE</a:t>
            </a:r>
            <a:endParaRPr lang="en-US" dirty="0"/>
          </a:p>
        </p:txBody>
      </p:sp>
    </p:spTree>
    <p:extLst>
      <p:ext uri="{BB962C8B-B14F-4D97-AF65-F5344CB8AC3E}">
        <p14:creationId xmlns:p14="http://schemas.microsoft.com/office/powerpoint/2010/main" val="53678658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343829" y="233817"/>
            <a:ext cx="8382000" cy="762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Frame synchronization(SSS)</a:t>
            </a:r>
            <a:endParaRPr lang="en-US" sz="2400"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379" y="995817"/>
            <a:ext cx="4324221" cy="3196476"/>
          </a:xfrm>
          <a:prstGeom prst="rect">
            <a:avLst/>
          </a:prstGeom>
        </p:spPr>
      </p:pic>
      <p:sp>
        <p:nvSpPr>
          <p:cNvPr id="6" name="Rounded Rectangular Callout 5"/>
          <p:cNvSpPr/>
          <p:nvPr/>
        </p:nvSpPr>
        <p:spPr>
          <a:xfrm>
            <a:off x="4648200" y="1295400"/>
            <a:ext cx="2590800" cy="1752600"/>
          </a:xfrm>
          <a:prstGeom prst="wedgeRoundRectCallou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After immediately receiving the PSS UE will decode the SSS just before the PSS decodes in each radio frame. </a:t>
            </a:r>
            <a:endParaRPr lang="en-US" dirty="0"/>
          </a:p>
        </p:txBody>
      </p:sp>
      <p:pic>
        <p:nvPicPr>
          <p:cNvPr id="7" name="Picture 6"/>
          <p:cNvPicPr>
            <a:picLocks noChangeAspect="1"/>
          </p:cNvPicPr>
          <p:nvPr/>
        </p:nvPicPr>
        <p:blipFill>
          <a:blip r:embed="rId3"/>
          <a:stretch>
            <a:fillRect/>
          </a:stretch>
        </p:blipFill>
        <p:spPr>
          <a:xfrm>
            <a:off x="533400" y="4192293"/>
            <a:ext cx="4572000" cy="2665707"/>
          </a:xfrm>
          <a:prstGeom prst="rect">
            <a:avLst/>
          </a:prstGeom>
        </p:spPr>
      </p:pic>
      <p:cxnSp>
        <p:nvCxnSpPr>
          <p:cNvPr id="9" name="Straight Arrow Connector 8"/>
          <p:cNvCxnSpPr/>
          <p:nvPr/>
        </p:nvCxnSpPr>
        <p:spPr>
          <a:xfrm flipV="1">
            <a:off x="3276600" y="4648200"/>
            <a:ext cx="2133600" cy="8769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5105400" y="4192293"/>
            <a:ext cx="3328155" cy="369332"/>
          </a:xfrm>
          <a:prstGeom prst="rect">
            <a:avLst/>
          </a:prstGeom>
          <a:noFill/>
        </p:spPr>
        <p:txBody>
          <a:bodyPr wrap="none" rtlCol="0">
            <a:spAutoFit/>
          </a:bodyPr>
          <a:lstStyle/>
          <a:p>
            <a:r>
              <a:rPr lang="en-US" dirty="0" smtClean="0"/>
              <a:t>Energy of SSS according to PSS</a:t>
            </a:r>
            <a:endParaRPr lang="en-US" dirty="0"/>
          </a:p>
        </p:txBody>
      </p:sp>
      <p:cxnSp>
        <p:nvCxnSpPr>
          <p:cNvPr id="13" name="Straight Arrow Connector 12"/>
          <p:cNvCxnSpPr/>
          <p:nvPr/>
        </p:nvCxnSpPr>
        <p:spPr>
          <a:xfrm flipV="1">
            <a:off x="2438400" y="5086673"/>
            <a:ext cx="2971800" cy="6283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480212" y="4902007"/>
            <a:ext cx="2585964" cy="369332"/>
          </a:xfrm>
          <a:prstGeom prst="rect">
            <a:avLst/>
          </a:prstGeom>
          <a:noFill/>
        </p:spPr>
        <p:txBody>
          <a:bodyPr wrap="none" rtlCol="0">
            <a:spAutoFit/>
          </a:bodyPr>
          <a:lstStyle/>
          <a:p>
            <a:r>
              <a:rPr lang="en-US" dirty="0" smtClean="0"/>
              <a:t>Got the physical cell ID</a:t>
            </a:r>
            <a:endParaRPr lang="en-US" dirty="0"/>
          </a:p>
        </p:txBody>
      </p:sp>
      <p:cxnSp>
        <p:nvCxnSpPr>
          <p:cNvPr id="16" name="Straight Arrow Connector 15"/>
          <p:cNvCxnSpPr/>
          <p:nvPr/>
        </p:nvCxnSpPr>
        <p:spPr>
          <a:xfrm flipV="1">
            <a:off x="2590800" y="5638800"/>
            <a:ext cx="2743200" cy="228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5364446" y="5435407"/>
            <a:ext cx="2757486" cy="369332"/>
          </a:xfrm>
          <a:prstGeom prst="rect">
            <a:avLst/>
          </a:prstGeom>
          <a:noFill/>
        </p:spPr>
        <p:txBody>
          <a:bodyPr wrap="none" rtlCol="0">
            <a:spAutoFit/>
          </a:bodyPr>
          <a:lstStyle/>
          <a:p>
            <a:r>
              <a:rPr lang="en-US" dirty="0" smtClean="0"/>
              <a:t>Cyclic prefix information</a:t>
            </a:r>
            <a:endParaRPr lang="en-US" dirty="0"/>
          </a:p>
        </p:txBody>
      </p:sp>
      <p:cxnSp>
        <p:nvCxnSpPr>
          <p:cNvPr id="19" name="Straight Arrow Connector 18"/>
          <p:cNvCxnSpPr/>
          <p:nvPr/>
        </p:nvCxnSpPr>
        <p:spPr>
          <a:xfrm flipV="1">
            <a:off x="2819400" y="6248400"/>
            <a:ext cx="2438400" cy="228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5257800" y="6050194"/>
            <a:ext cx="2507418" cy="369332"/>
          </a:xfrm>
          <a:prstGeom prst="rect">
            <a:avLst/>
          </a:prstGeom>
          <a:noFill/>
        </p:spPr>
        <p:txBody>
          <a:bodyPr wrap="none" rtlCol="0">
            <a:spAutoFit/>
          </a:bodyPr>
          <a:lstStyle/>
          <a:p>
            <a:r>
              <a:rPr lang="en-US" dirty="0" smtClean="0"/>
              <a:t>Frame synchronization</a:t>
            </a:r>
            <a:endParaRPr lang="en-US" dirty="0"/>
          </a:p>
        </p:txBody>
      </p:sp>
    </p:spTree>
    <p:extLst>
      <p:ext uri="{BB962C8B-B14F-4D97-AF65-F5344CB8AC3E}">
        <p14:creationId xmlns:p14="http://schemas.microsoft.com/office/powerpoint/2010/main" val="177551720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343829" y="1008827"/>
            <a:ext cx="6348413" cy="3715573"/>
          </a:xfrm>
          <a:prstGeom prst="rect">
            <a:avLst/>
          </a:prstGeom>
        </p:spPr>
      </p:pic>
      <p:sp>
        <p:nvSpPr>
          <p:cNvPr id="5" name="Rounded Rectangle 4"/>
          <p:cNvSpPr/>
          <p:nvPr/>
        </p:nvSpPr>
        <p:spPr>
          <a:xfrm>
            <a:off x="343829" y="233817"/>
            <a:ext cx="8382000" cy="762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Downlink Synchronization(MIB/SIB)</a:t>
            </a:r>
            <a:endParaRPr lang="en-US" sz="2400" dirty="0"/>
          </a:p>
        </p:txBody>
      </p:sp>
      <p:sp>
        <p:nvSpPr>
          <p:cNvPr id="6" name="TextBox 5"/>
          <p:cNvSpPr txBox="1"/>
          <p:nvPr/>
        </p:nvSpPr>
        <p:spPr>
          <a:xfrm>
            <a:off x="228600" y="4861987"/>
            <a:ext cx="7427033" cy="2031325"/>
          </a:xfrm>
          <a:prstGeom prst="rect">
            <a:avLst/>
          </a:prstGeom>
          <a:noFill/>
        </p:spPr>
        <p:txBody>
          <a:bodyPr wrap="none" rtlCol="0">
            <a:spAutoFit/>
          </a:bodyPr>
          <a:lstStyle/>
          <a:p>
            <a:pPr marL="285750" indent="-285750">
              <a:buFont typeface="Wingdings" panose="05000000000000000000" pitchFamily="2" charset="2"/>
              <a:buChar char="§"/>
            </a:pPr>
            <a:r>
              <a:rPr lang="en-US" dirty="0"/>
              <a:t>MIB-NB contains all the information required to </a:t>
            </a:r>
            <a:r>
              <a:rPr lang="en-US" dirty="0" smtClean="0"/>
              <a:t>acquire SIB1,</a:t>
            </a:r>
          </a:p>
          <a:p>
            <a:r>
              <a:rPr lang="en-US" dirty="0"/>
              <a:t> </a:t>
            </a:r>
            <a:r>
              <a:rPr lang="en-US" dirty="0" smtClean="0"/>
              <a:t>   system band width and transmission mode</a:t>
            </a:r>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r>
              <a:rPr lang="en-US" dirty="0" smtClean="0"/>
              <a:t>SIB contains all the downlink information which will be used by UE </a:t>
            </a:r>
          </a:p>
          <a:p>
            <a:r>
              <a:rPr lang="en-US" dirty="0"/>
              <a:t> </a:t>
            </a:r>
            <a:r>
              <a:rPr lang="en-US" dirty="0" smtClean="0"/>
              <a:t>   For further Uplink sync process and contains required parameters </a:t>
            </a:r>
          </a:p>
          <a:p>
            <a:r>
              <a:rPr lang="en-US" dirty="0" smtClean="0"/>
              <a:t>    for each UE initiating service</a:t>
            </a:r>
          </a:p>
          <a:p>
            <a:r>
              <a:rPr lang="en-US" dirty="0" smtClean="0"/>
              <a:t> </a:t>
            </a:r>
          </a:p>
        </p:txBody>
      </p:sp>
    </p:spTree>
    <p:extLst>
      <p:ext uri="{BB962C8B-B14F-4D97-AF65-F5344CB8AC3E}">
        <p14:creationId xmlns:p14="http://schemas.microsoft.com/office/powerpoint/2010/main" val="390866659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7030A0"/>
                </a:solidFill>
                <a:latin typeface="Algerian" panose="04020705040A02060702" pitchFamily="82" charset="0"/>
              </a:rPr>
              <a:t>Content</a:t>
            </a:r>
            <a:endParaRPr lang="en-US" dirty="0">
              <a:solidFill>
                <a:srgbClr val="7030A0"/>
              </a:solidFill>
              <a:latin typeface="Algerian" panose="04020705040A02060702" pitchFamily="82" charset="0"/>
            </a:endParaRPr>
          </a:p>
        </p:txBody>
      </p:sp>
      <p:sp>
        <p:nvSpPr>
          <p:cNvPr id="3" name="Content Placeholder 2"/>
          <p:cNvSpPr>
            <a:spLocks noGrp="1"/>
          </p:cNvSpPr>
          <p:nvPr>
            <p:ph idx="1"/>
          </p:nvPr>
        </p:nvSpPr>
        <p:spPr>
          <a:xfrm>
            <a:off x="304800" y="1676400"/>
            <a:ext cx="8686800" cy="4876800"/>
          </a:xfrm>
        </p:spPr>
        <p:txBody>
          <a:bodyPr>
            <a:normAutofit/>
          </a:bodyPr>
          <a:lstStyle/>
          <a:p>
            <a:r>
              <a:rPr lang="de-DE" sz="3200" dirty="0" smtClean="0">
                <a:solidFill>
                  <a:srgbClr val="008000"/>
                </a:solidFill>
              </a:rPr>
              <a:t>Layer wise Communication in between device.</a:t>
            </a:r>
          </a:p>
          <a:p>
            <a:r>
              <a:rPr lang="en-US" sz="3200" dirty="0" smtClean="0">
                <a:solidFill>
                  <a:srgbClr val="008000"/>
                </a:solidFill>
              </a:rPr>
              <a:t>Interface between hardware&lt;-&gt;Mobile protocols &lt;-&gt;air interface</a:t>
            </a:r>
            <a:endParaRPr lang="de-DE" sz="3200" dirty="0" smtClean="0">
              <a:solidFill>
                <a:srgbClr val="008000"/>
              </a:solidFill>
            </a:endParaRPr>
          </a:p>
          <a:p>
            <a:r>
              <a:rPr lang="en-US" sz="3200" dirty="0" smtClean="0">
                <a:solidFill>
                  <a:srgbClr val="008000"/>
                </a:solidFill>
              </a:rPr>
              <a:t>Power on procedure and Initial UE registration to LTE</a:t>
            </a:r>
          </a:p>
          <a:p>
            <a:r>
              <a:rPr lang="en-US" sz="3200" dirty="0" smtClean="0">
                <a:solidFill>
                  <a:srgbClr val="008000"/>
                </a:solidFill>
              </a:rPr>
              <a:t>Frequency search and cell search.</a:t>
            </a:r>
          </a:p>
          <a:p>
            <a:r>
              <a:rPr lang="en-US" sz="3200" dirty="0" smtClean="0">
                <a:solidFill>
                  <a:srgbClr val="008000"/>
                </a:solidFill>
              </a:rPr>
              <a:t>Downlink and uplink synchronization(LTE)</a:t>
            </a:r>
          </a:p>
          <a:p>
            <a:endParaRPr lang="en-US" sz="3200" dirty="0" smtClean="0"/>
          </a:p>
          <a:p>
            <a:pPr marL="0" indent="0">
              <a:buNone/>
            </a:pPr>
            <a:endParaRPr lang="en-US" sz="3200" dirty="0" smtClean="0"/>
          </a:p>
        </p:txBody>
      </p:sp>
      <p:sp>
        <p:nvSpPr>
          <p:cNvPr id="4" name="Title 8"/>
          <p:cNvSpPr txBox="1">
            <a:spLocks/>
          </p:cNvSpPr>
          <p:nvPr/>
        </p:nvSpPr>
        <p:spPr>
          <a:xfrm>
            <a:off x="304800" y="152400"/>
            <a:ext cx="8153400" cy="990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lgn="l" rtl="0" eaLnBrk="1" latinLnBrk="0" hangingPunct="1">
              <a:spcBef>
                <a:spcPct val="0"/>
              </a:spcBef>
              <a:buNone/>
              <a:defRPr kumimoji="0"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sz="2800" dirty="0" smtClean="0">
                <a:ln w="0"/>
                <a:solidFill>
                  <a:srgbClr val="7030A0"/>
                </a:solidFill>
                <a:effectLst>
                  <a:outerShdw blurRad="38100" dist="19050" dir="2700000" algn="tl" rotWithShape="0">
                    <a:schemeClr val="dk1">
                      <a:alpha val="40000"/>
                    </a:schemeClr>
                  </a:outerShdw>
                </a:effectLst>
                <a:latin typeface="Algerian" panose="04020705040A02060702" pitchFamily="82" charset="0"/>
              </a:rPr>
              <a:t>Topics to cover</a:t>
            </a:r>
            <a:endParaRPr lang="en-US" sz="2800" dirty="0">
              <a:ln w="0"/>
              <a:solidFill>
                <a:srgbClr val="7030A0"/>
              </a:solidFill>
              <a:effectLst>
                <a:outerShdw blurRad="38100" dist="19050" dir="2700000" algn="tl" rotWithShape="0">
                  <a:schemeClr val="dk1">
                    <a:alpha val="40000"/>
                  </a:schemeClr>
                </a:outerShdw>
              </a:effectLst>
              <a:latin typeface="Algerian" panose="04020705040A02060702" pitchFamily="82" charset="0"/>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343829" y="233817"/>
            <a:ext cx="8382000" cy="762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MIB decoding (Master information block)</a:t>
            </a:r>
            <a:endParaRPr lang="en-US" sz="2400"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9849" y="2971801"/>
            <a:ext cx="6934200" cy="3042783"/>
          </a:xfrm>
          <a:prstGeom prst="rect">
            <a:avLst/>
          </a:prstGeom>
        </p:spPr>
      </p:pic>
      <p:pic>
        <p:nvPicPr>
          <p:cNvPr id="6" name="Picture 5"/>
          <p:cNvPicPr>
            <a:picLocks noChangeAspect="1"/>
          </p:cNvPicPr>
          <p:nvPr/>
        </p:nvPicPr>
        <p:blipFill>
          <a:blip r:embed="rId3"/>
          <a:stretch>
            <a:fillRect/>
          </a:stretch>
        </p:blipFill>
        <p:spPr>
          <a:xfrm>
            <a:off x="457200" y="1118661"/>
            <a:ext cx="6400800" cy="1830838"/>
          </a:xfrm>
          <a:prstGeom prst="rect">
            <a:avLst/>
          </a:prstGeom>
        </p:spPr>
      </p:pic>
      <p:sp>
        <p:nvSpPr>
          <p:cNvPr id="7" name="TextBox 6"/>
          <p:cNvSpPr txBox="1"/>
          <p:nvPr/>
        </p:nvSpPr>
        <p:spPr>
          <a:xfrm>
            <a:off x="609600" y="6172200"/>
            <a:ext cx="5436104" cy="369332"/>
          </a:xfrm>
          <a:prstGeom prst="rect">
            <a:avLst/>
          </a:prstGeom>
          <a:noFill/>
        </p:spPr>
        <p:txBody>
          <a:bodyPr wrap="none" rtlCol="0">
            <a:spAutoFit/>
          </a:bodyPr>
          <a:lstStyle/>
          <a:p>
            <a:r>
              <a:rPr lang="en-US" dirty="0" smtClean="0"/>
              <a:t>MIB can be decoded by UE after decoding of PBCH </a:t>
            </a:r>
            <a:endParaRPr lang="en-US" dirty="0"/>
          </a:p>
        </p:txBody>
      </p:sp>
      <p:sp>
        <p:nvSpPr>
          <p:cNvPr id="8" name="Oval Callout 7"/>
          <p:cNvSpPr/>
          <p:nvPr/>
        </p:nvSpPr>
        <p:spPr>
          <a:xfrm>
            <a:off x="4953000" y="2929055"/>
            <a:ext cx="2667000" cy="1371600"/>
          </a:xfrm>
          <a:prstGeom prst="wedgeEllipseCallou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Now UE got a </a:t>
            </a:r>
            <a:r>
              <a:rPr lang="en-US" sz="1400" dirty="0" err="1" smtClean="0"/>
              <a:t>phy</a:t>
            </a:r>
            <a:r>
              <a:rPr lang="en-US" sz="1400" dirty="0" smtClean="0"/>
              <a:t> cell id to communicate with NW, so now channel concept will begin</a:t>
            </a:r>
            <a:endParaRPr lang="en-US" sz="1400" dirty="0"/>
          </a:p>
        </p:txBody>
      </p:sp>
    </p:spTree>
    <p:extLst>
      <p:ext uri="{BB962C8B-B14F-4D97-AF65-F5344CB8AC3E}">
        <p14:creationId xmlns:p14="http://schemas.microsoft.com/office/powerpoint/2010/main" val="146011169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457200" y="2630685"/>
            <a:ext cx="6895171" cy="2758015"/>
          </a:xfrm>
          <a:prstGeom prst="rect">
            <a:avLst/>
          </a:prstGeom>
        </p:spPr>
      </p:pic>
      <p:sp>
        <p:nvSpPr>
          <p:cNvPr id="5" name="Rounded Rectangle 4"/>
          <p:cNvSpPr/>
          <p:nvPr/>
        </p:nvSpPr>
        <p:spPr>
          <a:xfrm>
            <a:off x="343829" y="233817"/>
            <a:ext cx="8382000" cy="762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MIB decoding (Master information block)-channel initialization</a:t>
            </a:r>
            <a:endParaRPr lang="en-US" sz="2400" dirty="0"/>
          </a:p>
        </p:txBody>
      </p:sp>
      <p:sp>
        <p:nvSpPr>
          <p:cNvPr id="6" name="TextBox 5"/>
          <p:cNvSpPr txBox="1"/>
          <p:nvPr/>
        </p:nvSpPr>
        <p:spPr>
          <a:xfrm>
            <a:off x="457200" y="5406692"/>
            <a:ext cx="6492483" cy="1477328"/>
          </a:xfrm>
          <a:prstGeom prst="rect">
            <a:avLst/>
          </a:prstGeom>
          <a:noFill/>
        </p:spPr>
        <p:txBody>
          <a:bodyPr wrap="none" rtlCol="0">
            <a:spAutoFit/>
          </a:bodyPr>
          <a:lstStyle/>
          <a:p>
            <a:pPr marL="285750" indent="-285750">
              <a:buFont typeface="Arial" panose="020B0604020202020204" pitchFamily="34" charset="0"/>
              <a:buChar char="•"/>
            </a:pPr>
            <a:r>
              <a:rPr lang="en-US" dirty="0" smtClean="0"/>
              <a:t>When your cycle redundancy check will pass , it will</a:t>
            </a:r>
          </a:p>
          <a:p>
            <a:r>
              <a:rPr lang="en-US" dirty="0" smtClean="0"/>
              <a:t>      start configuring antenna and channel information</a:t>
            </a:r>
          </a:p>
          <a:p>
            <a:pPr marL="285750" indent="-285750">
              <a:buFont typeface="Arial" panose="020B0604020202020204" pitchFamily="34" charset="0"/>
              <a:buChar char="•"/>
            </a:pPr>
            <a:r>
              <a:rPr lang="en-US" dirty="0" smtClean="0"/>
              <a:t>CRC will pass where that particular PBCH decoding status </a:t>
            </a:r>
          </a:p>
          <a:p>
            <a:r>
              <a:rPr lang="en-US" dirty="0" smtClean="0"/>
              <a:t>      element having the highest energy .</a:t>
            </a:r>
            <a:endParaRPr lang="en-US" dirty="0"/>
          </a:p>
          <a:p>
            <a:endParaRPr lang="en-US" dirty="0"/>
          </a:p>
        </p:txBody>
      </p:sp>
      <p:pic>
        <p:nvPicPr>
          <p:cNvPr id="7" name="Picture 6"/>
          <p:cNvPicPr>
            <a:picLocks noChangeAspect="1"/>
          </p:cNvPicPr>
          <p:nvPr/>
        </p:nvPicPr>
        <p:blipFill>
          <a:blip r:embed="rId3"/>
          <a:stretch>
            <a:fillRect/>
          </a:stretch>
        </p:blipFill>
        <p:spPr>
          <a:xfrm>
            <a:off x="366131" y="1225672"/>
            <a:ext cx="4400550" cy="1375541"/>
          </a:xfrm>
          <a:prstGeom prst="rect">
            <a:avLst/>
          </a:prstGeom>
        </p:spPr>
      </p:pic>
      <p:sp>
        <p:nvSpPr>
          <p:cNvPr id="8" name="TextBox 7"/>
          <p:cNvSpPr txBox="1"/>
          <p:nvPr/>
        </p:nvSpPr>
        <p:spPr>
          <a:xfrm>
            <a:off x="4508809" y="1196200"/>
            <a:ext cx="3065263" cy="646331"/>
          </a:xfrm>
          <a:prstGeom prst="rect">
            <a:avLst/>
          </a:prstGeom>
          <a:noFill/>
        </p:spPr>
        <p:txBody>
          <a:bodyPr wrap="none" rtlCol="0">
            <a:spAutoFit/>
          </a:bodyPr>
          <a:lstStyle/>
          <a:p>
            <a:r>
              <a:rPr lang="en-US" dirty="0" smtClean="0"/>
              <a:t>Wants to start MIB decoding</a:t>
            </a:r>
          </a:p>
          <a:p>
            <a:endParaRPr lang="en-US" dirty="0"/>
          </a:p>
        </p:txBody>
      </p:sp>
      <p:sp>
        <p:nvSpPr>
          <p:cNvPr id="9" name="TextBox 8"/>
          <p:cNvSpPr txBox="1"/>
          <p:nvPr/>
        </p:nvSpPr>
        <p:spPr>
          <a:xfrm>
            <a:off x="4766681" y="2213890"/>
            <a:ext cx="2396810" cy="369332"/>
          </a:xfrm>
          <a:prstGeom prst="rect">
            <a:avLst/>
          </a:prstGeom>
          <a:noFill/>
        </p:spPr>
        <p:txBody>
          <a:bodyPr wrap="none" rtlCol="0">
            <a:spAutoFit/>
          </a:bodyPr>
          <a:lstStyle/>
          <a:p>
            <a:r>
              <a:rPr lang="en-US" dirty="0" smtClean="0"/>
              <a:t>MIB decode complete</a:t>
            </a:r>
            <a:endParaRPr lang="en-US" dirty="0"/>
          </a:p>
        </p:txBody>
      </p:sp>
    </p:spTree>
    <p:extLst>
      <p:ext uri="{BB962C8B-B14F-4D97-AF65-F5344CB8AC3E}">
        <p14:creationId xmlns:p14="http://schemas.microsoft.com/office/powerpoint/2010/main" val="374799504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43828" y="1143001"/>
            <a:ext cx="6971371" cy="4114800"/>
          </a:xfrm>
          <a:prstGeom prst="rect">
            <a:avLst/>
          </a:prstGeom>
        </p:spPr>
      </p:pic>
      <p:sp>
        <p:nvSpPr>
          <p:cNvPr id="5" name="Rounded Rectangle 4"/>
          <p:cNvSpPr/>
          <p:nvPr/>
        </p:nvSpPr>
        <p:spPr>
          <a:xfrm>
            <a:off x="343829" y="233817"/>
            <a:ext cx="8382000" cy="762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MIB decoding (Master information block)-QXDM</a:t>
            </a:r>
            <a:endParaRPr lang="en-US" sz="2400" dirty="0"/>
          </a:p>
        </p:txBody>
      </p:sp>
      <p:sp>
        <p:nvSpPr>
          <p:cNvPr id="8" name="Rounded Rectangular Callout 7"/>
          <p:cNvSpPr/>
          <p:nvPr/>
        </p:nvSpPr>
        <p:spPr>
          <a:xfrm>
            <a:off x="4724400" y="3886200"/>
            <a:ext cx="2895600" cy="1676400"/>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From MIB we got the bandwidth information</a:t>
            </a:r>
          </a:p>
          <a:p>
            <a:pPr algn="ctr"/>
            <a:r>
              <a:rPr lang="en-US" dirty="0" smtClean="0"/>
              <a:t>Antenna configuration</a:t>
            </a:r>
          </a:p>
          <a:p>
            <a:pPr algn="ctr"/>
            <a:r>
              <a:rPr lang="en-US" dirty="0" smtClean="0"/>
              <a:t>Frequency info</a:t>
            </a:r>
          </a:p>
          <a:p>
            <a:pPr algn="ctr"/>
            <a:r>
              <a:rPr lang="en-US" dirty="0" smtClean="0"/>
              <a:t>SFN</a:t>
            </a:r>
            <a:endParaRPr lang="en-US" dirty="0"/>
          </a:p>
        </p:txBody>
      </p:sp>
      <p:sp>
        <p:nvSpPr>
          <p:cNvPr id="9" name="Rounded Rectangular Callout 8"/>
          <p:cNvSpPr/>
          <p:nvPr/>
        </p:nvSpPr>
        <p:spPr>
          <a:xfrm>
            <a:off x="914400" y="5105400"/>
            <a:ext cx="2819400" cy="1143000"/>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UE will receive the MIB signals in 2</a:t>
            </a:r>
            <a:r>
              <a:rPr lang="en-US" baseline="30000" dirty="0" smtClean="0"/>
              <a:t>nd</a:t>
            </a:r>
            <a:r>
              <a:rPr lang="en-US" dirty="0" smtClean="0"/>
              <a:t> time slot-first 4 OFDM symbols of the each radio frame.</a:t>
            </a:r>
            <a:endParaRPr lang="en-US" dirty="0"/>
          </a:p>
        </p:txBody>
      </p:sp>
    </p:spTree>
    <p:extLst>
      <p:ext uri="{BB962C8B-B14F-4D97-AF65-F5344CB8AC3E}">
        <p14:creationId xmlns:p14="http://schemas.microsoft.com/office/powerpoint/2010/main" val="121099854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1143000"/>
            <a:ext cx="7315200" cy="4898363"/>
          </a:xfrm>
        </p:spPr>
        <p:txBody>
          <a:bodyPr>
            <a:normAutofit/>
          </a:bodyPr>
          <a:lstStyle/>
          <a:p>
            <a:pPr marL="0" indent="0" fontAlgn="base">
              <a:buNone/>
            </a:pPr>
            <a:r>
              <a:rPr lang="en-US" b="1" dirty="0"/>
              <a:t>SIB Decoding in </a:t>
            </a:r>
            <a:r>
              <a:rPr lang="en-US" b="1" dirty="0" smtClean="0"/>
              <a:t>LTE</a:t>
            </a:r>
          </a:p>
          <a:p>
            <a:pPr fontAlgn="base"/>
            <a:endParaRPr lang="en-US" dirty="0"/>
          </a:p>
          <a:p>
            <a:pPr fontAlgn="base"/>
            <a:r>
              <a:rPr lang="en-US" dirty="0" err="1" smtClean="0"/>
              <a:t>i</a:t>
            </a:r>
            <a:r>
              <a:rPr lang="en-US" dirty="0"/>
              <a:t>) Found Cell Access Related Information – #PLMN Identity List, #PLMN Identity, #TA Code, #Cell identity &amp; #Cell Status</a:t>
            </a:r>
            <a:br>
              <a:rPr lang="en-US" dirty="0"/>
            </a:br>
            <a:r>
              <a:rPr lang="en-US" dirty="0"/>
              <a:t>ii) Cell Selection Information – Minimum Receiver Level</a:t>
            </a:r>
            <a:br>
              <a:rPr lang="en-US" dirty="0"/>
            </a:br>
            <a:r>
              <a:rPr lang="en-US" dirty="0"/>
              <a:t>iii) Scheduling Information – SI message type &amp; Periodicity, SIB mapping Info, SI Window length</a:t>
            </a:r>
          </a:p>
          <a:p>
            <a:pPr fontAlgn="base"/>
            <a:r>
              <a:rPr lang="en-US" dirty="0"/>
              <a:t>The UE has synchronized itself with the Cell with the help of #PSS and #SSS; followed by reading the MIB. Now, UE will proceed to read SIB1 and SIB2 which carriers important information for the UE to select a Cell</a:t>
            </a:r>
            <a:r>
              <a:rPr lang="en-US" dirty="0" smtClean="0"/>
              <a:t>.</a:t>
            </a:r>
            <a:endParaRPr lang="en-US" b="1" i="1" dirty="0" smtClean="0"/>
          </a:p>
          <a:p>
            <a:pPr marL="0" indent="0" fontAlgn="base">
              <a:buNone/>
            </a:pPr>
            <a:r>
              <a:rPr lang="en-US" b="1" i="1" dirty="0" smtClean="0"/>
              <a:t>Why </a:t>
            </a:r>
            <a:r>
              <a:rPr lang="en-US" b="1" i="1" dirty="0"/>
              <a:t>SIBs are needed?</a:t>
            </a:r>
            <a:endParaRPr lang="en-US" dirty="0"/>
          </a:p>
          <a:p>
            <a:pPr fontAlgn="base"/>
            <a:r>
              <a:rPr lang="en-US" dirty="0"/>
              <a:t>SIBs carry relevant information for the UE, which helps UE to access a cell, perform cell re-selection, information related to INTRA-frequency, INTER-frequency and INTER-RAT cell selections.</a:t>
            </a:r>
          </a:p>
          <a:p>
            <a:endParaRPr lang="en-US" dirty="0"/>
          </a:p>
        </p:txBody>
      </p:sp>
      <p:sp>
        <p:nvSpPr>
          <p:cNvPr id="4" name="Rounded Rectangle 3"/>
          <p:cNvSpPr/>
          <p:nvPr/>
        </p:nvSpPr>
        <p:spPr>
          <a:xfrm>
            <a:off x="343829" y="233817"/>
            <a:ext cx="8382000" cy="762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S</a:t>
            </a:r>
            <a:r>
              <a:rPr lang="en-US" sz="2400" dirty="0" smtClean="0"/>
              <a:t>IB decoding (System information block)</a:t>
            </a:r>
            <a:endParaRPr lang="en-US" sz="2400" dirty="0"/>
          </a:p>
        </p:txBody>
      </p:sp>
    </p:spTree>
    <p:extLst>
      <p:ext uri="{BB962C8B-B14F-4D97-AF65-F5344CB8AC3E}">
        <p14:creationId xmlns:p14="http://schemas.microsoft.com/office/powerpoint/2010/main" val="95183180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stretch>
            <a:fillRect/>
          </a:stretch>
        </p:blipFill>
        <p:spPr>
          <a:xfrm>
            <a:off x="457200" y="3200400"/>
            <a:ext cx="6553200" cy="2467933"/>
          </a:xfrm>
          <a:prstGeom prst="rect">
            <a:avLst/>
          </a:prstGeom>
        </p:spPr>
      </p:pic>
      <p:sp>
        <p:nvSpPr>
          <p:cNvPr id="4" name="Rounded Rectangle 3"/>
          <p:cNvSpPr/>
          <p:nvPr/>
        </p:nvSpPr>
        <p:spPr>
          <a:xfrm>
            <a:off x="343829" y="233817"/>
            <a:ext cx="8382000" cy="762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S</a:t>
            </a:r>
            <a:r>
              <a:rPr lang="en-US" sz="2400" dirty="0" smtClean="0"/>
              <a:t>IB decoding (System information block)</a:t>
            </a:r>
            <a:endParaRPr lang="en-US" sz="2400" dirty="0"/>
          </a:p>
        </p:txBody>
      </p:sp>
      <p:sp>
        <p:nvSpPr>
          <p:cNvPr id="3" name="Rectangle 2"/>
          <p:cNvSpPr/>
          <p:nvPr/>
        </p:nvSpPr>
        <p:spPr>
          <a:xfrm>
            <a:off x="457200" y="1304492"/>
            <a:ext cx="7010400" cy="1477328"/>
          </a:xfrm>
          <a:prstGeom prst="rect">
            <a:avLst/>
          </a:prstGeom>
        </p:spPr>
        <p:txBody>
          <a:bodyPr wrap="square">
            <a:spAutoFit/>
          </a:bodyPr>
          <a:lstStyle/>
          <a:p>
            <a:r>
              <a:rPr lang="en-US" dirty="0">
                <a:solidFill>
                  <a:srgbClr val="000000"/>
                </a:solidFill>
                <a:latin typeface="Verdana" panose="020B0604030504040204" pitchFamily="34" charset="0"/>
              </a:rPr>
              <a:t>In </a:t>
            </a:r>
            <a:r>
              <a:rPr lang="en-US" dirty="0" smtClean="0">
                <a:solidFill>
                  <a:srgbClr val="000000"/>
                </a:solidFill>
                <a:latin typeface="Verdana" panose="020B0604030504040204" pitchFamily="34" charset="0"/>
              </a:rPr>
              <a:t>LTE SIB is </a:t>
            </a:r>
            <a:r>
              <a:rPr lang="en-US" dirty="0">
                <a:solidFill>
                  <a:srgbClr val="000000"/>
                </a:solidFill>
                <a:latin typeface="Verdana" panose="020B0604030504040204" pitchFamily="34" charset="0"/>
              </a:rPr>
              <a:t>mandated to be transmitted for any cells. Since many of the SIB are transmitted, it should be transmitted in such a way that the location </a:t>
            </a:r>
            <a:r>
              <a:rPr lang="en-US" dirty="0" smtClean="0">
                <a:solidFill>
                  <a:srgbClr val="000000"/>
                </a:solidFill>
                <a:latin typeface="Verdana" panose="020B0604030504040204" pitchFamily="34" charset="0"/>
              </a:rPr>
              <a:t>(sub frame) </a:t>
            </a:r>
            <a:r>
              <a:rPr lang="en-US" dirty="0">
                <a:solidFill>
                  <a:srgbClr val="000000"/>
                </a:solidFill>
                <a:latin typeface="Verdana" panose="020B0604030504040204" pitchFamily="34" charset="0"/>
              </a:rPr>
              <a:t>where a SIB is transmitted should not be the same </a:t>
            </a:r>
            <a:r>
              <a:rPr lang="en-US" dirty="0" err="1" smtClean="0">
                <a:solidFill>
                  <a:srgbClr val="000000"/>
                </a:solidFill>
                <a:latin typeface="Verdana" panose="020B0604030504040204" pitchFamily="34" charset="0"/>
              </a:rPr>
              <a:t>subframe</a:t>
            </a:r>
            <a:r>
              <a:rPr lang="en-US" dirty="0" smtClean="0">
                <a:solidFill>
                  <a:srgbClr val="000000"/>
                </a:solidFill>
                <a:latin typeface="Verdana" panose="020B0604030504040204" pitchFamily="34" charset="0"/>
              </a:rPr>
              <a:t> </a:t>
            </a:r>
            <a:r>
              <a:rPr lang="en-US" dirty="0">
                <a:solidFill>
                  <a:srgbClr val="000000"/>
                </a:solidFill>
                <a:latin typeface="Verdana" panose="020B0604030504040204" pitchFamily="34" charset="0"/>
              </a:rPr>
              <a:t>where another SIB is transmitted.</a:t>
            </a:r>
            <a:endParaRPr lang="en-US" dirty="0"/>
          </a:p>
        </p:txBody>
      </p:sp>
    </p:spTree>
    <p:extLst>
      <p:ext uri="{BB962C8B-B14F-4D97-AF65-F5344CB8AC3E}">
        <p14:creationId xmlns:p14="http://schemas.microsoft.com/office/powerpoint/2010/main" val="380510967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9600" y="3429000"/>
            <a:ext cx="6172200" cy="3276600"/>
          </a:xfrm>
        </p:spPr>
      </p:pic>
      <p:sp>
        <p:nvSpPr>
          <p:cNvPr id="5" name="Rounded Rectangle 4"/>
          <p:cNvSpPr/>
          <p:nvPr/>
        </p:nvSpPr>
        <p:spPr>
          <a:xfrm>
            <a:off x="315951" y="152400"/>
            <a:ext cx="8382000" cy="52818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S</a:t>
            </a:r>
            <a:r>
              <a:rPr lang="en-US" sz="2400" dirty="0" smtClean="0"/>
              <a:t>IB decoding (System information block)</a:t>
            </a:r>
            <a:endParaRPr lang="en-US" sz="2400"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5951" y="852939"/>
            <a:ext cx="6923049" cy="2321053"/>
          </a:xfrm>
          <a:prstGeom prst="rect">
            <a:avLst/>
          </a:prstGeom>
        </p:spPr>
      </p:pic>
      <p:sp>
        <p:nvSpPr>
          <p:cNvPr id="3" name="TextBox 2"/>
          <p:cNvSpPr txBox="1"/>
          <p:nvPr/>
        </p:nvSpPr>
        <p:spPr>
          <a:xfrm>
            <a:off x="5791200" y="922143"/>
            <a:ext cx="574196" cy="369332"/>
          </a:xfrm>
          <a:prstGeom prst="rect">
            <a:avLst/>
          </a:prstGeom>
          <a:noFill/>
        </p:spPr>
        <p:txBody>
          <a:bodyPr wrap="none" rtlCol="0">
            <a:spAutoFit/>
          </a:bodyPr>
          <a:lstStyle/>
          <a:p>
            <a:r>
              <a:rPr lang="en-US" dirty="0" smtClean="0"/>
              <a:t>RLC</a:t>
            </a:r>
            <a:endParaRPr lang="en-US" dirty="0"/>
          </a:p>
        </p:txBody>
      </p:sp>
      <p:sp>
        <p:nvSpPr>
          <p:cNvPr id="6" name="TextBox 5"/>
          <p:cNvSpPr txBox="1"/>
          <p:nvPr/>
        </p:nvSpPr>
        <p:spPr>
          <a:xfrm>
            <a:off x="5808067" y="1686776"/>
            <a:ext cx="622286" cy="369332"/>
          </a:xfrm>
          <a:prstGeom prst="rect">
            <a:avLst/>
          </a:prstGeom>
          <a:noFill/>
        </p:spPr>
        <p:txBody>
          <a:bodyPr wrap="none" rtlCol="0">
            <a:spAutoFit/>
          </a:bodyPr>
          <a:lstStyle/>
          <a:p>
            <a:r>
              <a:rPr lang="en-US" dirty="0" smtClean="0"/>
              <a:t>MAC</a:t>
            </a:r>
            <a:endParaRPr lang="en-US" dirty="0"/>
          </a:p>
        </p:txBody>
      </p:sp>
      <p:sp>
        <p:nvSpPr>
          <p:cNvPr id="7" name="TextBox 6"/>
          <p:cNvSpPr txBox="1"/>
          <p:nvPr/>
        </p:nvSpPr>
        <p:spPr>
          <a:xfrm>
            <a:off x="5848943" y="2451409"/>
            <a:ext cx="540533" cy="369332"/>
          </a:xfrm>
          <a:prstGeom prst="rect">
            <a:avLst/>
          </a:prstGeom>
          <a:noFill/>
        </p:spPr>
        <p:txBody>
          <a:bodyPr wrap="none" rtlCol="0">
            <a:spAutoFit/>
          </a:bodyPr>
          <a:lstStyle/>
          <a:p>
            <a:r>
              <a:rPr lang="en-US" dirty="0" smtClean="0"/>
              <a:t>LL1</a:t>
            </a:r>
            <a:endParaRPr lang="en-US" dirty="0"/>
          </a:p>
        </p:txBody>
      </p:sp>
    </p:spTree>
    <p:extLst>
      <p:ext uri="{BB962C8B-B14F-4D97-AF65-F5344CB8AC3E}">
        <p14:creationId xmlns:p14="http://schemas.microsoft.com/office/powerpoint/2010/main" val="289414060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 y="1066800"/>
            <a:ext cx="7848600" cy="5600039"/>
          </a:xfrm>
          <a:prstGeom prst="rect">
            <a:avLst/>
          </a:prstGeom>
        </p:spPr>
      </p:pic>
      <p:sp>
        <p:nvSpPr>
          <p:cNvPr id="6" name="Rounded Rectangle 5"/>
          <p:cNvSpPr/>
          <p:nvPr/>
        </p:nvSpPr>
        <p:spPr>
          <a:xfrm>
            <a:off x="304800" y="228600"/>
            <a:ext cx="8382000" cy="762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SIB/MIB- information</a:t>
            </a:r>
            <a:endParaRPr lang="en-US" sz="2400" dirty="0"/>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a:stretch>
            <a:fillRect/>
          </a:stretch>
        </p:blipFill>
        <p:spPr>
          <a:xfrm>
            <a:off x="195146" y="381000"/>
            <a:ext cx="7272454" cy="4580627"/>
          </a:xfrm>
          <a:prstGeom prst="rect">
            <a:avLst/>
          </a:prstGeom>
        </p:spPr>
      </p:pic>
      <p:sp>
        <p:nvSpPr>
          <p:cNvPr id="4" name="Rounded Rectangle 3"/>
          <p:cNvSpPr/>
          <p:nvPr/>
        </p:nvSpPr>
        <p:spPr>
          <a:xfrm>
            <a:off x="228600" y="228600"/>
            <a:ext cx="8382000" cy="609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Cell selection criteria</a:t>
            </a:r>
            <a:endParaRPr lang="en-US" sz="2400" dirty="0"/>
          </a:p>
        </p:txBody>
      </p:sp>
      <p:pic>
        <p:nvPicPr>
          <p:cNvPr id="1028" name="Picture 4" descr="https://sites.google.com/site/lteencyclopedia/_/rsrc/1294072802866/cell-reselection-procedures-in-lte/Cell%20Reselection%202.bm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5562600"/>
            <a:ext cx="5181600" cy="619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76156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343829" y="914400"/>
            <a:ext cx="7016750" cy="4343400"/>
          </a:xfrm>
          <a:prstGeom prst="rect">
            <a:avLst/>
          </a:prstGeom>
        </p:spPr>
      </p:pic>
      <p:sp>
        <p:nvSpPr>
          <p:cNvPr id="6" name="Rounded Rectangle 5"/>
          <p:cNvSpPr/>
          <p:nvPr/>
        </p:nvSpPr>
        <p:spPr>
          <a:xfrm>
            <a:off x="343829" y="233817"/>
            <a:ext cx="8382000" cy="762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Cell selection and reselection cycle</a:t>
            </a:r>
            <a:endParaRPr lang="en-US" sz="2400" dirty="0"/>
          </a:p>
        </p:txBody>
      </p:sp>
      <p:pic>
        <p:nvPicPr>
          <p:cNvPr id="8" name="Picture 7"/>
          <p:cNvPicPr>
            <a:picLocks noChangeAspect="1"/>
          </p:cNvPicPr>
          <p:nvPr/>
        </p:nvPicPr>
        <p:blipFill>
          <a:blip r:embed="rId3"/>
          <a:stretch>
            <a:fillRect/>
          </a:stretch>
        </p:blipFill>
        <p:spPr>
          <a:xfrm>
            <a:off x="457200" y="4163172"/>
            <a:ext cx="4267200" cy="2551953"/>
          </a:xfrm>
          <a:prstGeom prst="rect">
            <a:avLst/>
          </a:prstGeom>
        </p:spPr>
      </p:pic>
    </p:spTree>
    <p:extLst>
      <p:ext uri="{BB962C8B-B14F-4D97-AF65-F5344CB8AC3E}">
        <p14:creationId xmlns:p14="http://schemas.microsoft.com/office/powerpoint/2010/main" val="6768054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533400" y="2286000"/>
            <a:ext cx="7145538" cy="4343400"/>
          </a:xfrm>
        </p:spPr>
      </p:pic>
      <p:sp>
        <p:nvSpPr>
          <p:cNvPr id="5" name="Rounded Rectangle 4"/>
          <p:cNvSpPr/>
          <p:nvPr/>
        </p:nvSpPr>
        <p:spPr>
          <a:xfrm>
            <a:off x="343829" y="233817"/>
            <a:ext cx="8382000" cy="762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Flow between UE and Network</a:t>
            </a:r>
            <a:endParaRPr lang="en-US" sz="2400" dirty="0"/>
          </a:p>
        </p:txBody>
      </p:sp>
      <p:pic>
        <p:nvPicPr>
          <p:cNvPr id="1028" name="Picture 4" descr="New mobile network along railway tracks to solve call drop hassles ..."/>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67200" y="1219200"/>
            <a:ext cx="2836662" cy="12926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252532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519263"/>
            <a:ext cx="3037702" cy="4495800"/>
          </a:xfrm>
          <a:prstGeom prst="rect">
            <a:avLst/>
          </a:prstGeom>
        </p:spPr>
      </p:pic>
      <p:sp>
        <p:nvSpPr>
          <p:cNvPr id="6" name="Title 8"/>
          <p:cNvSpPr txBox="1">
            <a:spLocks noGrp="1"/>
          </p:cNvSpPr>
          <p:nvPr>
            <p:ph type="title"/>
          </p:nvPr>
        </p:nvSpPr>
        <p:spPr>
          <a:xfrm>
            <a:off x="533400" y="304800"/>
            <a:ext cx="7693152" cy="685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lgn="l" rtl="0" eaLnBrk="1" latinLnBrk="0" hangingPunct="1">
              <a:spcBef>
                <a:spcPct val="0"/>
              </a:spcBef>
              <a:buNone/>
              <a:defRPr kumimoji="0"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sz="2800" dirty="0" smtClean="0">
                <a:ln w="0"/>
                <a:solidFill>
                  <a:srgbClr val="7030A0"/>
                </a:solidFill>
                <a:effectLst>
                  <a:outerShdw blurRad="38100" dist="19050" dir="2700000" algn="tl" rotWithShape="0">
                    <a:schemeClr val="dk1">
                      <a:alpha val="40000"/>
                    </a:schemeClr>
                  </a:outerShdw>
                </a:effectLst>
                <a:latin typeface="Algerian" panose="04020705040A02060702" pitchFamily="82" charset="0"/>
              </a:rPr>
              <a:t>Mobile device layer</a:t>
            </a:r>
            <a:endParaRPr lang="en-US" sz="2800" dirty="0">
              <a:ln w="0"/>
              <a:solidFill>
                <a:srgbClr val="7030A0"/>
              </a:solidFill>
              <a:effectLst>
                <a:outerShdw blurRad="38100" dist="19050" dir="2700000" algn="tl" rotWithShape="0">
                  <a:schemeClr val="dk1">
                    <a:alpha val="40000"/>
                  </a:schemeClr>
                </a:outerShdw>
              </a:effectLst>
              <a:latin typeface="Algerian" panose="04020705040A02060702" pitchFamily="82" charset="0"/>
            </a:endParaRPr>
          </a:p>
        </p:txBody>
      </p:sp>
      <p:pic>
        <p:nvPicPr>
          <p:cNvPr id="8" name="Picture 7"/>
          <p:cNvPicPr>
            <a:picLocks noChangeAspect="1"/>
          </p:cNvPicPr>
          <p:nvPr/>
        </p:nvPicPr>
        <p:blipFill>
          <a:blip r:embed="rId3"/>
          <a:stretch>
            <a:fillRect/>
          </a:stretch>
        </p:blipFill>
        <p:spPr>
          <a:xfrm>
            <a:off x="2999602" y="1533576"/>
            <a:ext cx="5988861" cy="4524324"/>
          </a:xfrm>
          <a:prstGeom prst="rect">
            <a:avLst/>
          </a:prstGeom>
        </p:spPr>
      </p:pic>
    </p:spTree>
    <p:extLst>
      <p:ext uri="{BB962C8B-B14F-4D97-AF65-F5344CB8AC3E}">
        <p14:creationId xmlns:p14="http://schemas.microsoft.com/office/powerpoint/2010/main" val="102155125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8601" y="753395"/>
            <a:ext cx="5638800" cy="6104605"/>
          </a:xfrm>
        </p:spPr>
      </p:pic>
      <p:sp>
        <p:nvSpPr>
          <p:cNvPr id="5" name="Rounded Rectangle 4"/>
          <p:cNvSpPr/>
          <p:nvPr/>
        </p:nvSpPr>
        <p:spPr>
          <a:xfrm>
            <a:off x="308516" y="76200"/>
            <a:ext cx="8382000" cy="533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Complete signaling flow</a:t>
            </a:r>
            <a:endParaRPr lang="en-US" sz="2400" dirty="0"/>
          </a:p>
        </p:txBody>
      </p:sp>
    </p:spTree>
    <p:extLst>
      <p:ext uri="{BB962C8B-B14F-4D97-AF65-F5344CB8AC3E}">
        <p14:creationId xmlns:p14="http://schemas.microsoft.com/office/powerpoint/2010/main" val="140120854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259466" y="152400"/>
            <a:ext cx="8382000" cy="52818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RACH procedure(initial UE massage to network)</a:t>
            </a:r>
            <a:endParaRPr lang="en-US" sz="2400" dirty="0"/>
          </a:p>
        </p:txBody>
      </p:sp>
      <p:pic>
        <p:nvPicPr>
          <p:cNvPr id="7" name="Picture 6"/>
          <p:cNvPicPr>
            <a:picLocks noChangeAspect="1"/>
          </p:cNvPicPr>
          <p:nvPr/>
        </p:nvPicPr>
        <p:blipFill>
          <a:blip r:embed="rId2"/>
          <a:stretch>
            <a:fillRect/>
          </a:stretch>
        </p:blipFill>
        <p:spPr>
          <a:xfrm>
            <a:off x="1052229" y="4495800"/>
            <a:ext cx="5753100" cy="2105025"/>
          </a:xfrm>
          <a:prstGeom prst="rect">
            <a:avLst/>
          </a:prstGeom>
        </p:spPr>
      </p:pic>
      <p:sp>
        <p:nvSpPr>
          <p:cNvPr id="8" name="Rectangle 7"/>
          <p:cNvSpPr/>
          <p:nvPr/>
        </p:nvSpPr>
        <p:spPr>
          <a:xfrm>
            <a:off x="381000" y="852956"/>
            <a:ext cx="6781800" cy="369332"/>
          </a:xfrm>
          <a:prstGeom prst="rect">
            <a:avLst/>
          </a:prstGeom>
        </p:spPr>
        <p:txBody>
          <a:bodyPr wrap="square">
            <a:spAutoFit/>
          </a:bodyPr>
          <a:lstStyle/>
          <a:p>
            <a:r>
              <a:rPr lang="en-US" b="1" dirty="0">
                <a:solidFill>
                  <a:srgbClr val="000000"/>
                </a:solidFill>
                <a:latin typeface="Verdana" panose="020B0604030504040204" pitchFamily="34" charset="0"/>
              </a:rPr>
              <a:t>Why RACH ? (What is the functionality of RACH ?)</a:t>
            </a:r>
            <a:endParaRPr lang="en-US" dirty="0"/>
          </a:p>
        </p:txBody>
      </p:sp>
      <p:sp>
        <p:nvSpPr>
          <p:cNvPr id="9" name="Rectangle 8"/>
          <p:cNvSpPr/>
          <p:nvPr/>
        </p:nvSpPr>
        <p:spPr>
          <a:xfrm>
            <a:off x="152400" y="1326426"/>
            <a:ext cx="7552758" cy="646331"/>
          </a:xfrm>
          <a:prstGeom prst="rect">
            <a:avLst/>
          </a:prstGeom>
        </p:spPr>
        <p:txBody>
          <a:bodyPr wrap="square">
            <a:spAutoFit/>
          </a:bodyPr>
          <a:lstStyle/>
          <a:p>
            <a:r>
              <a:rPr lang="en-US" dirty="0" err="1">
                <a:solidFill>
                  <a:srgbClr val="000000"/>
                </a:solidFill>
                <a:latin typeface="Verdana" panose="020B0604030504040204" pitchFamily="34" charset="0"/>
              </a:rPr>
              <a:t>i</a:t>
            </a:r>
            <a:r>
              <a:rPr lang="en-US" dirty="0">
                <a:solidFill>
                  <a:srgbClr val="000000"/>
                </a:solidFill>
                <a:latin typeface="Verdana" panose="020B0604030504040204" pitchFamily="34" charset="0"/>
              </a:rPr>
              <a:t>) Achieve UP link synchronization between UE and </a:t>
            </a:r>
            <a:r>
              <a:rPr lang="en-US" dirty="0" err="1">
                <a:solidFill>
                  <a:srgbClr val="000000"/>
                </a:solidFill>
                <a:latin typeface="Verdana" panose="020B0604030504040204" pitchFamily="34" charset="0"/>
              </a:rPr>
              <a:t>eNB</a:t>
            </a:r>
            <a:endParaRPr lang="en-US" dirty="0">
              <a:solidFill>
                <a:srgbClr val="000000"/>
              </a:solidFill>
              <a:latin typeface="Times New Roman" panose="02020603050405020304" pitchFamily="18" charset="0"/>
            </a:endParaRPr>
          </a:p>
          <a:p>
            <a:r>
              <a:rPr lang="en-US" dirty="0">
                <a:solidFill>
                  <a:srgbClr val="000000"/>
                </a:solidFill>
                <a:latin typeface="Verdana" panose="020B0604030504040204" pitchFamily="34" charset="0"/>
              </a:rPr>
              <a:t>ii) Obtain the resource for Message 3 </a:t>
            </a:r>
            <a:r>
              <a:rPr lang="en-US" dirty="0" smtClean="0">
                <a:solidFill>
                  <a:srgbClr val="000000"/>
                </a:solidFill>
                <a:latin typeface="Verdana" panose="020B0604030504040204" pitchFamily="34" charset="0"/>
              </a:rPr>
              <a:t>RRC </a:t>
            </a:r>
            <a:r>
              <a:rPr lang="en-US" dirty="0">
                <a:solidFill>
                  <a:srgbClr val="000000"/>
                </a:solidFill>
                <a:latin typeface="Verdana" panose="020B0604030504040204" pitchFamily="34" charset="0"/>
              </a:rPr>
              <a:t>Connection Request)</a:t>
            </a:r>
            <a:endParaRPr lang="en-US" b="0" i="0" dirty="0">
              <a:solidFill>
                <a:srgbClr val="000000"/>
              </a:solidFill>
              <a:effectLst/>
              <a:latin typeface="Times New Roman" panose="02020603050405020304" pitchFamily="18" charset="0"/>
            </a:endParaRPr>
          </a:p>
        </p:txBody>
      </p:sp>
      <p:pic>
        <p:nvPicPr>
          <p:cNvPr id="2052" name="Picture 4" descr="All about Wired and Wireless Technology: Random Access Procedure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0035" y="2252739"/>
            <a:ext cx="6781800" cy="19017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25629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8891" y="3483497"/>
            <a:ext cx="6272754" cy="3190875"/>
          </a:xfrm>
          <a:prstGeom prst="rect">
            <a:avLst/>
          </a:prstGeom>
        </p:spPr>
      </p:pic>
      <p:pic>
        <p:nvPicPr>
          <p:cNvPr id="6" name="Picture 5"/>
          <p:cNvPicPr>
            <a:picLocks noChangeAspect="1"/>
          </p:cNvPicPr>
          <p:nvPr/>
        </p:nvPicPr>
        <p:blipFill>
          <a:blip r:embed="rId3"/>
          <a:stretch>
            <a:fillRect/>
          </a:stretch>
        </p:blipFill>
        <p:spPr>
          <a:xfrm>
            <a:off x="304800" y="609600"/>
            <a:ext cx="6640937" cy="2857500"/>
          </a:xfrm>
          <a:prstGeom prst="rect">
            <a:avLst/>
          </a:prstGeom>
        </p:spPr>
      </p:pic>
      <p:sp>
        <p:nvSpPr>
          <p:cNvPr id="8" name="Rounded Rectangle 7"/>
          <p:cNvSpPr/>
          <p:nvPr/>
        </p:nvSpPr>
        <p:spPr>
          <a:xfrm>
            <a:off x="228600" y="81417"/>
            <a:ext cx="8382000" cy="52818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RACH and RRC procedure</a:t>
            </a:r>
            <a:endParaRPr lang="en-US" sz="2400" dirty="0"/>
          </a:p>
        </p:txBody>
      </p:sp>
      <p:sp>
        <p:nvSpPr>
          <p:cNvPr id="9" name="Oval Callout 8"/>
          <p:cNvSpPr/>
          <p:nvPr/>
        </p:nvSpPr>
        <p:spPr>
          <a:xfrm>
            <a:off x="6456845" y="1371599"/>
            <a:ext cx="2610955" cy="1794799"/>
          </a:xfrm>
          <a:prstGeom prst="wedgeEllipse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When UE will try to start any service (CS/PS), it has to initiate RACH process</a:t>
            </a:r>
            <a:endParaRPr lang="en-US" dirty="0"/>
          </a:p>
        </p:txBody>
      </p:sp>
      <p:sp>
        <p:nvSpPr>
          <p:cNvPr id="10" name="Oval Callout 9"/>
          <p:cNvSpPr/>
          <p:nvPr/>
        </p:nvSpPr>
        <p:spPr>
          <a:xfrm>
            <a:off x="6629400" y="3657600"/>
            <a:ext cx="2438400" cy="2286000"/>
          </a:xfrm>
          <a:prstGeom prst="wedgeEllipse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After receiving the identity , UE will start the signaling process using RRC connection</a:t>
            </a:r>
            <a:endParaRPr lang="en-US" dirty="0"/>
          </a:p>
        </p:txBody>
      </p:sp>
    </p:spTree>
    <p:extLst>
      <p:ext uri="{BB962C8B-B14F-4D97-AF65-F5344CB8AC3E}">
        <p14:creationId xmlns:p14="http://schemas.microsoft.com/office/powerpoint/2010/main" val="409371346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343829" y="233817"/>
            <a:ext cx="8382000" cy="60438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LTE attach and authentication process</a:t>
            </a:r>
            <a:endParaRPr lang="en-US" sz="2400" dirty="0"/>
          </a:p>
        </p:txBody>
      </p:sp>
      <p:sp>
        <p:nvSpPr>
          <p:cNvPr id="2" name="Content Placeholder 1"/>
          <p:cNvSpPr>
            <a:spLocks noGrp="1"/>
          </p:cNvSpPr>
          <p:nvPr>
            <p:ph idx="1"/>
          </p:nvPr>
        </p:nvSpPr>
        <p:spPr/>
        <p:txBody>
          <a:bodyPr/>
          <a:lstStyle/>
          <a:p>
            <a:endParaRPr lang="en-US"/>
          </a:p>
        </p:txBody>
      </p:sp>
      <p:pic>
        <p:nvPicPr>
          <p:cNvPr id="3074" name="Picture 2" descr="LTE NAS attach procedure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3829" y="851704"/>
            <a:ext cx="6437971" cy="5549096"/>
          </a:xfrm>
          <a:prstGeom prst="rect">
            <a:avLst/>
          </a:prstGeom>
          <a:noFill/>
          <a:extLst>
            <a:ext uri="{909E8E84-426E-40DD-AFC4-6F175D3DCCD1}">
              <a14:hiddenFill xmlns:a14="http://schemas.microsoft.com/office/drawing/2010/main">
                <a:solidFill>
                  <a:srgbClr val="FFFFFF"/>
                </a:solidFill>
              </a14:hiddenFill>
            </a:ext>
          </a:extLst>
        </p:spPr>
      </p:pic>
      <p:sp>
        <p:nvSpPr>
          <p:cNvPr id="3" name="Oval Callout 2"/>
          <p:cNvSpPr/>
          <p:nvPr/>
        </p:nvSpPr>
        <p:spPr>
          <a:xfrm>
            <a:off x="6477000" y="3124200"/>
            <a:ext cx="2667000" cy="2133600"/>
          </a:xfrm>
          <a:prstGeom prst="wedgeEllipse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Once the default bearer setup complete, signaling part is over and traffic part will start</a:t>
            </a:r>
            <a:endParaRPr lang="en-US" dirty="0"/>
          </a:p>
        </p:txBody>
      </p:sp>
    </p:spTree>
    <p:extLst>
      <p:ext uri="{BB962C8B-B14F-4D97-AF65-F5344CB8AC3E}">
        <p14:creationId xmlns:p14="http://schemas.microsoft.com/office/powerpoint/2010/main" val="108749679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p:cNvSpPr/>
          <p:nvPr/>
        </p:nvSpPr>
        <p:spPr>
          <a:xfrm>
            <a:off x="343829" y="233817"/>
            <a:ext cx="8382000" cy="60438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LTE authentication process</a:t>
            </a:r>
            <a:endParaRPr lang="en-US" sz="2400" dirty="0"/>
          </a:p>
        </p:txBody>
      </p:sp>
      <p:sp>
        <p:nvSpPr>
          <p:cNvPr id="7" name="Rectangle 6"/>
          <p:cNvSpPr/>
          <p:nvPr/>
        </p:nvSpPr>
        <p:spPr>
          <a:xfrm>
            <a:off x="228600" y="1066800"/>
            <a:ext cx="6934200" cy="1323439"/>
          </a:xfrm>
          <a:prstGeom prst="rect">
            <a:avLst/>
          </a:prstGeom>
        </p:spPr>
        <p:txBody>
          <a:bodyPr wrap="square">
            <a:spAutoFit/>
          </a:bodyPr>
          <a:lstStyle/>
          <a:p>
            <a:r>
              <a:rPr lang="en-US" sz="1600" b="1" dirty="0" smtClean="0">
                <a:solidFill>
                  <a:srgbClr val="002060"/>
                </a:solidFill>
                <a:latin typeface="arial" panose="020B0604020202020204" pitchFamily="34" charset="0"/>
              </a:rPr>
              <a:t>Authentication</a:t>
            </a:r>
            <a:r>
              <a:rPr lang="en-US" sz="1600" dirty="0">
                <a:solidFill>
                  <a:srgbClr val="002060"/>
                </a:solidFill>
                <a:latin typeface="arial" panose="020B0604020202020204" pitchFamily="34" charset="0"/>
              </a:rPr>
              <a:t> is a process by which UE and Network check if the other </a:t>
            </a:r>
            <a:r>
              <a:rPr lang="en-US" sz="1600" dirty="0" smtClean="0">
                <a:solidFill>
                  <a:srgbClr val="002060"/>
                </a:solidFill>
                <a:latin typeface="arial" panose="020B0604020202020204" pitchFamily="34" charset="0"/>
              </a:rPr>
              <a:t>  party </a:t>
            </a:r>
            <a:r>
              <a:rPr lang="en-US" sz="1600" dirty="0">
                <a:solidFill>
                  <a:srgbClr val="002060"/>
                </a:solidFill>
                <a:latin typeface="arial" panose="020B0604020202020204" pitchFamily="34" charset="0"/>
              </a:rPr>
              <a:t>has right authority to communicate each other. ... In </a:t>
            </a:r>
            <a:r>
              <a:rPr lang="en-US" sz="1600" b="1" dirty="0">
                <a:solidFill>
                  <a:srgbClr val="002060"/>
                </a:solidFill>
                <a:latin typeface="arial" panose="020B0604020202020204" pitchFamily="34" charset="0"/>
              </a:rPr>
              <a:t>LTE</a:t>
            </a:r>
            <a:r>
              <a:rPr lang="en-US" sz="1600" dirty="0">
                <a:solidFill>
                  <a:srgbClr val="002060"/>
                </a:solidFill>
                <a:latin typeface="arial" panose="020B0604020202020204" pitchFamily="34" charset="0"/>
              </a:rPr>
              <a:t> (in WCDMA as well), Network </a:t>
            </a:r>
            <a:r>
              <a:rPr lang="en-US" sz="1600" b="1" dirty="0">
                <a:solidFill>
                  <a:srgbClr val="002060"/>
                </a:solidFill>
                <a:latin typeface="arial" panose="020B0604020202020204" pitchFamily="34" charset="0"/>
              </a:rPr>
              <a:t>authenticate</a:t>
            </a:r>
            <a:r>
              <a:rPr lang="en-US" sz="1600" dirty="0">
                <a:solidFill>
                  <a:srgbClr val="002060"/>
                </a:solidFill>
                <a:latin typeface="arial" panose="020B0604020202020204" pitchFamily="34" charset="0"/>
              </a:rPr>
              <a:t> UE and UE also </a:t>
            </a:r>
            <a:r>
              <a:rPr lang="en-US" sz="1600" b="1" dirty="0">
                <a:solidFill>
                  <a:srgbClr val="002060"/>
                </a:solidFill>
                <a:latin typeface="arial" panose="020B0604020202020204" pitchFamily="34" charset="0"/>
              </a:rPr>
              <a:t>authenticate</a:t>
            </a:r>
            <a:r>
              <a:rPr lang="en-US" sz="1600" dirty="0">
                <a:solidFill>
                  <a:srgbClr val="002060"/>
                </a:solidFill>
                <a:latin typeface="arial" panose="020B0604020202020204" pitchFamily="34" charset="0"/>
              </a:rPr>
              <a:t> the Network. </a:t>
            </a:r>
            <a:r>
              <a:rPr lang="en-US" sz="1600" dirty="0" smtClean="0">
                <a:solidFill>
                  <a:srgbClr val="002060"/>
                </a:solidFill>
                <a:latin typeface="arial" panose="020B0604020202020204" pitchFamily="34" charset="0"/>
              </a:rPr>
              <a:t>Authentication </a:t>
            </a:r>
            <a:r>
              <a:rPr lang="en-US" sz="1600" dirty="0">
                <a:solidFill>
                  <a:srgbClr val="002060"/>
                </a:solidFill>
                <a:latin typeface="arial" panose="020B0604020202020204" pitchFamily="34" charset="0"/>
              </a:rPr>
              <a:t>on both side should be passed for the communication to proceed.</a:t>
            </a:r>
            <a:endParaRPr lang="en-US" sz="1600" b="0" i="0" dirty="0">
              <a:solidFill>
                <a:srgbClr val="002060"/>
              </a:solidFill>
              <a:effectLst/>
              <a:latin typeface="arial" panose="020B0604020202020204" pitchFamily="34" charset="0"/>
            </a:endParaRPr>
          </a:p>
        </p:txBody>
      </p:sp>
      <p:pic>
        <p:nvPicPr>
          <p:cNvPr id="9" name="Content Placeholder 8"/>
          <p:cNvPicPr>
            <a:picLocks noGrp="1" noChangeAspect="1"/>
          </p:cNvPicPr>
          <p:nvPr>
            <p:ph idx="1"/>
          </p:nvPr>
        </p:nvPicPr>
        <p:blipFill>
          <a:blip r:embed="rId2"/>
          <a:stretch>
            <a:fillRect/>
          </a:stretch>
        </p:blipFill>
        <p:spPr>
          <a:xfrm>
            <a:off x="457200" y="2592819"/>
            <a:ext cx="6477000" cy="3881437"/>
          </a:xfrm>
          <a:prstGeom prst="rect">
            <a:avLst/>
          </a:prstGeom>
        </p:spPr>
      </p:pic>
    </p:spTree>
    <p:extLst>
      <p:ext uri="{BB962C8B-B14F-4D97-AF65-F5344CB8AC3E}">
        <p14:creationId xmlns:p14="http://schemas.microsoft.com/office/powerpoint/2010/main" val="75108296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609600" y="2743200"/>
            <a:ext cx="6067621" cy="3881437"/>
          </a:xfrm>
          <a:prstGeom prst="rect">
            <a:avLst/>
          </a:prstGeom>
        </p:spPr>
      </p:pic>
      <p:sp>
        <p:nvSpPr>
          <p:cNvPr id="5" name="Rounded Rectangle 4"/>
          <p:cNvSpPr/>
          <p:nvPr/>
        </p:nvSpPr>
        <p:spPr>
          <a:xfrm>
            <a:off x="343829" y="233817"/>
            <a:ext cx="8382000" cy="60438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LTE EPS bearer</a:t>
            </a:r>
            <a:endParaRPr lang="en-US" sz="2400" dirty="0"/>
          </a:p>
        </p:txBody>
      </p:sp>
      <p:sp>
        <p:nvSpPr>
          <p:cNvPr id="6" name="Rectangle 5"/>
          <p:cNvSpPr/>
          <p:nvPr/>
        </p:nvSpPr>
        <p:spPr>
          <a:xfrm>
            <a:off x="371707" y="990600"/>
            <a:ext cx="7086600" cy="1323439"/>
          </a:xfrm>
          <a:prstGeom prst="rect">
            <a:avLst/>
          </a:prstGeom>
        </p:spPr>
        <p:txBody>
          <a:bodyPr wrap="square">
            <a:spAutoFit/>
          </a:bodyPr>
          <a:lstStyle/>
          <a:p>
            <a:r>
              <a:rPr lang="en-US" sz="1600" dirty="0">
                <a:solidFill>
                  <a:srgbClr val="6C6C6C"/>
                </a:solidFill>
                <a:latin typeface="Antenna Regular"/>
              </a:rPr>
              <a:t>In a mobile network using the Long Term Evolution (LTE) architecture, bearers are the tunnels used to connect the user equipment to Packet Data Networks (PDNs) such as the Internet. In practice, bearers are concatenated tunnels that connect the user equipment to the PDN through the Packet Data Network Gateway (P-GW).</a:t>
            </a:r>
            <a:endParaRPr lang="en-US" sz="1600" dirty="0"/>
          </a:p>
        </p:txBody>
      </p:sp>
    </p:spTree>
    <p:extLst>
      <p:ext uri="{BB962C8B-B14F-4D97-AF65-F5344CB8AC3E}">
        <p14:creationId xmlns:p14="http://schemas.microsoft.com/office/powerpoint/2010/main" val="100137970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609600" y="1219200"/>
            <a:ext cx="6705600" cy="4785740"/>
          </a:xfrm>
          <a:prstGeom prst="rect">
            <a:avLst/>
          </a:prstGeom>
        </p:spPr>
      </p:pic>
      <p:sp>
        <p:nvSpPr>
          <p:cNvPr id="5" name="Rounded Rectangle 4"/>
          <p:cNvSpPr/>
          <p:nvPr/>
        </p:nvSpPr>
        <p:spPr>
          <a:xfrm>
            <a:off x="343829" y="233817"/>
            <a:ext cx="8382000" cy="60438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LTE call flow from attach to detach</a:t>
            </a:r>
            <a:endParaRPr lang="en-US" sz="2400" dirty="0"/>
          </a:p>
        </p:txBody>
      </p:sp>
    </p:spTree>
    <p:extLst>
      <p:ext uri="{BB962C8B-B14F-4D97-AF65-F5344CB8AC3E}">
        <p14:creationId xmlns:p14="http://schemas.microsoft.com/office/powerpoint/2010/main" val="211090662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buNone/>
            </a:pPr>
            <a:r>
              <a:rPr lang="en-US" sz="9600" dirty="0" smtClean="0">
                <a:solidFill>
                  <a:srgbClr val="92D050"/>
                </a:solidFill>
                <a:latin typeface="Britannic Bold" panose="020B0903060703020204" pitchFamily="34" charset="0"/>
              </a:rPr>
              <a:t>Thanks</a:t>
            </a:r>
          </a:p>
          <a:p>
            <a:endParaRPr lang="en-US" dirty="0"/>
          </a:p>
          <a:p>
            <a:endParaRPr lang="en-US" dirty="0" smtClean="0"/>
          </a:p>
          <a:p>
            <a:endParaRPr lang="en-US" dirty="0"/>
          </a:p>
        </p:txBody>
      </p:sp>
      <p:pic>
        <p:nvPicPr>
          <p:cNvPr id="4" name="Picture 3"/>
          <p:cNvPicPr>
            <a:picLocks noChangeAspect="1"/>
          </p:cNvPicPr>
          <p:nvPr/>
        </p:nvPicPr>
        <p:blipFill>
          <a:blip r:embed="rId2"/>
          <a:stretch>
            <a:fillRect/>
          </a:stretch>
        </p:blipFill>
        <p:spPr>
          <a:xfrm>
            <a:off x="5029200" y="2175458"/>
            <a:ext cx="1790700" cy="1695450"/>
          </a:xfrm>
          <a:prstGeom prst="rect">
            <a:avLst/>
          </a:prstGeom>
        </p:spPr>
      </p:pic>
    </p:spTree>
    <p:extLst>
      <p:ext uri="{BB962C8B-B14F-4D97-AF65-F5344CB8AC3E}">
        <p14:creationId xmlns:p14="http://schemas.microsoft.com/office/powerpoint/2010/main" val="125420812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7" name="Rectangle 3"/>
          <p:cNvSpPr>
            <a:spLocks noGrp="1" noChangeArrowheads="1"/>
          </p:cNvSpPr>
          <p:nvPr>
            <p:ph idx="1"/>
          </p:nvPr>
        </p:nvSpPr>
        <p:spPr/>
        <p:txBody>
          <a:bodyPr/>
          <a:lstStyle/>
          <a:p>
            <a:endParaRPr lang="de-DE"/>
          </a:p>
          <a:p>
            <a:endParaRPr lang="de-DE"/>
          </a:p>
          <a:p>
            <a:pPr>
              <a:buFont typeface="Wingdings" pitchFamily="2" charset="2"/>
              <a:buNone/>
            </a:pPr>
            <a:r>
              <a:rPr lang="de-DE"/>
              <a:t>                </a:t>
            </a:r>
            <a:r>
              <a:rPr lang="de-DE" sz="4000"/>
              <a:t>What is LTE?</a:t>
            </a:r>
            <a:endParaRPr lang="en-US" sz="4000"/>
          </a:p>
        </p:txBody>
      </p:sp>
      <p:sp>
        <p:nvSpPr>
          <p:cNvPr id="4" name="Slide Number Placeholder 5"/>
          <p:cNvSpPr>
            <a:spLocks noGrp="1"/>
          </p:cNvSpPr>
          <p:nvPr>
            <p:ph type="sldNum" sz="quarter" idx="12"/>
          </p:nvPr>
        </p:nvSpPr>
        <p:spPr/>
        <p:txBody>
          <a:bodyPr>
            <a:normAutofit/>
          </a:bodyPr>
          <a:lstStyle/>
          <a:p>
            <a:fld id="{ECEDFDD8-36DD-4E1E-866D-DE7A0C586FFF}" type="slidenum">
              <a:rPr lang="en-US"/>
              <a:pPr/>
              <a:t>4</a:t>
            </a:fld>
            <a:endParaRPr lang="en-US" dirty="0"/>
          </a:p>
        </p:txBody>
      </p:sp>
      <p:pic>
        <p:nvPicPr>
          <p:cNvPr id="2" name="Picture 1"/>
          <p:cNvPicPr>
            <a:picLocks noChangeAspect="1"/>
          </p:cNvPicPr>
          <p:nvPr/>
        </p:nvPicPr>
        <p:blipFill>
          <a:blip r:embed="rId2"/>
          <a:stretch>
            <a:fillRect/>
          </a:stretch>
        </p:blipFill>
        <p:spPr>
          <a:xfrm>
            <a:off x="152400" y="1500651"/>
            <a:ext cx="8766048" cy="5373493"/>
          </a:xfrm>
          <a:prstGeom prst="rect">
            <a:avLst/>
          </a:prstGeom>
        </p:spPr>
      </p:pic>
      <p:sp>
        <p:nvSpPr>
          <p:cNvPr id="3" name="Rounded Rectangle 2"/>
          <p:cNvSpPr/>
          <p:nvPr/>
        </p:nvSpPr>
        <p:spPr>
          <a:xfrm>
            <a:off x="460248" y="204995"/>
            <a:ext cx="8305800" cy="762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ln w="0"/>
                <a:solidFill>
                  <a:srgbClr val="7030A0"/>
                </a:solidFill>
                <a:effectLst>
                  <a:outerShdw blurRad="38100" dist="19050" dir="2700000" algn="tl" rotWithShape="0">
                    <a:schemeClr val="dk1">
                      <a:alpha val="40000"/>
                    </a:schemeClr>
                  </a:outerShdw>
                </a:effectLst>
                <a:latin typeface="Algerian" panose="04020705040A02060702" pitchFamily="82" charset="0"/>
              </a:rPr>
              <a:t>Communication flow inside HAL</a:t>
            </a:r>
            <a:endParaRPr lang="en-US" sz="2800" dirty="0">
              <a:ln w="0"/>
              <a:solidFill>
                <a:srgbClr val="7030A0"/>
              </a:solidFill>
              <a:effectLst>
                <a:outerShdw blurRad="38100" dist="19050" dir="2700000" algn="tl" rotWithShape="0">
                  <a:schemeClr val="dk1">
                    <a:alpha val="40000"/>
                  </a:schemeClr>
                </a:outerShdw>
              </a:effectLst>
              <a:latin typeface="Algerian" panose="04020705040A02060702" pitchFamily="82" charset="0"/>
            </a:endParaRPr>
          </a:p>
        </p:txBody>
      </p:sp>
      <p:sp>
        <p:nvSpPr>
          <p:cNvPr id="5" name="TextBox 4"/>
          <p:cNvSpPr txBox="1"/>
          <p:nvPr/>
        </p:nvSpPr>
        <p:spPr>
          <a:xfrm>
            <a:off x="3810000" y="1600200"/>
            <a:ext cx="3101747" cy="400110"/>
          </a:xfrm>
          <a:prstGeom prst="rect">
            <a:avLst/>
          </a:prstGeom>
          <a:noFill/>
        </p:spPr>
        <p:txBody>
          <a:bodyPr wrap="none" rtlCol="0">
            <a:spAutoFit/>
          </a:bodyPr>
          <a:lstStyle/>
          <a:p>
            <a:r>
              <a:rPr lang="en-US" sz="2000" b="1" dirty="0" smtClean="0"/>
              <a:t>Hardware abstraction layer</a:t>
            </a:r>
            <a:endParaRPr lang="en-US" sz="2000" b="1"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457200" y="1600200"/>
            <a:ext cx="7852998" cy="4495800"/>
          </a:xfrm>
          <a:prstGeom prst="rect">
            <a:avLst/>
          </a:prstGeom>
        </p:spPr>
      </p:pic>
      <p:sp>
        <p:nvSpPr>
          <p:cNvPr id="5" name="Rounded Rectangle 4"/>
          <p:cNvSpPr/>
          <p:nvPr/>
        </p:nvSpPr>
        <p:spPr>
          <a:xfrm>
            <a:off x="583340" y="304800"/>
            <a:ext cx="7951060" cy="762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rgbClr val="7030A0"/>
                </a:solidFill>
                <a:latin typeface="Algerian" panose="04020705040A02060702" pitchFamily="82" charset="0"/>
              </a:rPr>
              <a:t>Protocol stack initialization process</a:t>
            </a:r>
            <a:endParaRPr lang="en-US" sz="2400" dirty="0"/>
          </a:p>
        </p:txBody>
      </p:sp>
      <p:sp>
        <p:nvSpPr>
          <p:cNvPr id="3" name="Title 2"/>
          <p:cNvSpPr>
            <a:spLocks noGrp="1"/>
          </p:cNvSpPr>
          <p:nvPr>
            <p:ph type="title"/>
          </p:nvPr>
        </p:nvSpPr>
        <p:spPr/>
        <p:txBody>
          <a:bodyPr/>
          <a:lstStyle/>
          <a:p>
            <a:r>
              <a:rPr lang="en-US" dirty="0" smtClean="0"/>
              <a:t> </a:t>
            </a:r>
            <a:endParaRPr lang="en-US" dirty="0"/>
          </a:p>
        </p:txBody>
      </p:sp>
    </p:spTree>
    <p:extLst>
      <p:ext uri="{BB962C8B-B14F-4D97-AF65-F5344CB8AC3E}">
        <p14:creationId xmlns:p14="http://schemas.microsoft.com/office/powerpoint/2010/main" val="179916412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583340" y="1523999"/>
            <a:ext cx="7798660" cy="5298327"/>
          </a:xfrm>
          <a:prstGeom prst="rect">
            <a:avLst/>
          </a:prstGeom>
        </p:spPr>
      </p:pic>
      <p:sp>
        <p:nvSpPr>
          <p:cNvPr id="3" name="Rounded Rectangle 2"/>
          <p:cNvSpPr/>
          <p:nvPr/>
        </p:nvSpPr>
        <p:spPr>
          <a:xfrm>
            <a:off x="4419600" y="5562600"/>
            <a:ext cx="3541776"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rgbClr val="002060"/>
                </a:solidFill>
              </a:rPr>
              <a:t>Interface between protocol and firmware</a:t>
            </a:r>
            <a:endParaRPr lang="en-US" b="1" dirty="0">
              <a:solidFill>
                <a:srgbClr val="002060"/>
              </a:solidFill>
            </a:endParaRPr>
          </a:p>
        </p:txBody>
      </p:sp>
      <p:sp>
        <p:nvSpPr>
          <p:cNvPr id="5" name="Rounded Rectangle 4"/>
          <p:cNvSpPr/>
          <p:nvPr/>
        </p:nvSpPr>
        <p:spPr>
          <a:xfrm>
            <a:off x="381000" y="340473"/>
            <a:ext cx="8382000" cy="762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7030A0"/>
                </a:solidFill>
                <a:latin typeface="Algerian" panose="04020705040A02060702" pitchFamily="82" charset="0"/>
              </a:rPr>
              <a:t>Data flow to and from the mobile </a:t>
            </a:r>
            <a:r>
              <a:rPr lang="en-US" sz="2400" b="1" dirty="0" smtClean="0">
                <a:solidFill>
                  <a:srgbClr val="7030A0"/>
                </a:solidFill>
                <a:latin typeface="Algerian" panose="04020705040A02060702" pitchFamily="82" charset="0"/>
              </a:rPr>
              <a:t>protocol stack </a:t>
            </a:r>
            <a:endParaRPr lang="en-US" sz="2400" dirty="0"/>
          </a:p>
        </p:txBody>
      </p:sp>
    </p:spTree>
    <p:extLst>
      <p:ext uri="{BB962C8B-B14F-4D97-AF65-F5344CB8AC3E}">
        <p14:creationId xmlns:p14="http://schemas.microsoft.com/office/powerpoint/2010/main" val="113755022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p:cNvPicPr>
            <a:picLocks noGrp="1" noChangeAspect="1"/>
          </p:cNvPicPr>
          <p:nvPr>
            <p:ph idx="1"/>
          </p:nvPr>
        </p:nvPicPr>
        <p:blipFill>
          <a:blip r:embed="rId2"/>
          <a:stretch>
            <a:fillRect/>
          </a:stretch>
        </p:blipFill>
        <p:spPr>
          <a:xfrm>
            <a:off x="351263" y="1265237"/>
            <a:ext cx="6760761" cy="4958688"/>
          </a:xfrm>
          <a:prstGeom prst="rect">
            <a:avLst/>
          </a:prstGeom>
        </p:spPr>
      </p:pic>
      <p:sp>
        <p:nvSpPr>
          <p:cNvPr id="5" name="Slide Number Placeholder 5"/>
          <p:cNvSpPr>
            <a:spLocks noGrp="1"/>
          </p:cNvSpPr>
          <p:nvPr>
            <p:ph type="sldNum" sz="quarter" idx="12"/>
          </p:nvPr>
        </p:nvSpPr>
        <p:spPr/>
        <p:txBody>
          <a:bodyPr>
            <a:normAutofit/>
          </a:bodyPr>
          <a:lstStyle/>
          <a:p>
            <a:fld id="{8E4C9873-4044-41A6-88CE-FA4B05D677B3}" type="slidenum">
              <a:rPr lang="en-US"/>
              <a:pPr/>
              <a:t>7</a:t>
            </a:fld>
            <a:endParaRPr lang="en-US"/>
          </a:p>
        </p:txBody>
      </p:sp>
      <p:sp>
        <p:nvSpPr>
          <p:cNvPr id="6" name="Rounded Rectangle 5"/>
          <p:cNvSpPr/>
          <p:nvPr/>
        </p:nvSpPr>
        <p:spPr>
          <a:xfrm>
            <a:off x="381000" y="340473"/>
            <a:ext cx="8382000" cy="762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rgbClr val="7030A0"/>
                </a:solidFill>
                <a:latin typeface="Algerian" panose="04020705040A02060702" pitchFamily="82" charset="0"/>
              </a:rPr>
              <a:t>Initial scanning-flow</a:t>
            </a:r>
            <a:endParaRPr lang="en-US" sz="2400" dirty="0"/>
          </a:p>
        </p:txBody>
      </p:sp>
    </p:spTree>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33348" y="2383337"/>
            <a:ext cx="7767085" cy="447675"/>
          </a:xfrm>
          <a:prstGeom prst="rect">
            <a:avLst/>
          </a:prstGeom>
        </p:spPr>
      </p:pic>
      <p:pic>
        <p:nvPicPr>
          <p:cNvPr id="6" name="Picture 5"/>
          <p:cNvPicPr>
            <a:picLocks noChangeAspect="1"/>
          </p:cNvPicPr>
          <p:nvPr/>
        </p:nvPicPr>
        <p:blipFill>
          <a:blip r:embed="rId3"/>
          <a:stretch>
            <a:fillRect/>
          </a:stretch>
        </p:blipFill>
        <p:spPr>
          <a:xfrm>
            <a:off x="133348" y="3101679"/>
            <a:ext cx="7800976" cy="762000"/>
          </a:xfrm>
          <a:prstGeom prst="rect">
            <a:avLst/>
          </a:prstGeom>
        </p:spPr>
      </p:pic>
      <p:pic>
        <p:nvPicPr>
          <p:cNvPr id="7" name="Picture 6"/>
          <p:cNvPicPr>
            <a:picLocks noChangeAspect="1"/>
          </p:cNvPicPr>
          <p:nvPr/>
        </p:nvPicPr>
        <p:blipFill>
          <a:blip r:embed="rId4"/>
          <a:stretch>
            <a:fillRect/>
          </a:stretch>
        </p:blipFill>
        <p:spPr>
          <a:xfrm>
            <a:off x="112459" y="4160563"/>
            <a:ext cx="7800976" cy="2543175"/>
          </a:xfrm>
          <a:prstGeom prst="rect">
            <a:avLst/>
          </a:prstGeom>
        </p:spPr>
      </p:pic>
      <p:pic>
        <p:nvPicPr>
          <p:cNvPr id="9" name="Picture 8"/>
          <p:cNvPicPr>
            <a:picLocks noChangeAspect="1"/>
          </p:cNvPicPr>
          <p:nvPr/>
        </p:nvPicPr>
        <p:blipFill>
          <a:blip r:embed="rId5"/>
          <a:stretch>
            <a:fillRect/>
          </a:stretch>
        </p:blipFill>
        <p:spPr>
          <a:xfrm>
            <a:off x="112459" y="1521820"/>
            <a:ext cx="7800976" cy="600075"/>
          </a:xfrm>
          <a:prstGeom prst="rect">
            <a:avLst/>
          </a:prstGeom>
        </p:spPr>
      </p:pic>
      <p:sp>
        <p:nvSpPr>
          <p:cNvPr id="10" name="TextBox 9"/>
          <p:cNvSpPr txBox="1"/>
          <p:nvPr/>
        </p:nvSpPr>
        <p:spPr>
          <a:xfrm>
            <a:off x="61724" y="1144370"/>
            <a:ext cx="1924051" cy="369332"/>
          </a:xfrm>
          <a:prstGeom prst="rect">
            <a:avLst/>
          </a:prstGeom>
          <a:noFill/>
        </p:spPr>
        <p:txBody>
          <a:bodyPr wrap="square" rtlCol="0">
            <a:spAutoFit/>
          </a:bodyPr>
          <a:lstStyle/>
          <a:p>
            <a:r>
              <a:rPr lang="en-US" b="1" dirty="0" smtClean="0">
                <a:solidFill>
                  <a:srgbClr val="C00000"/>
                </a:solidFill>
              </a:rPr>
              <a:t>CM</a:t>
            </a:r>
            <a:r>
              <a:rPr lang="en-US" dirty="0" smtClean="0"/>
              <a:t> </a:t>
            </a:r>
            <a:r>
              <a:rPr lang="en-US" b="1" dirty="0" smtClean="0">
                <a:solidFill>
                  <a:srgbClr val="C00000"/>
                </a:solidFill>
              </a:rPr>
              <a:t>service</a:t>
            </a:r>
            <a:r>
              <a:rPr lang="en-US" dirty="0" smtClean="0"/>
              <a:t> </a:t>
            </a:r>
            <a:r>
              <a:rPr lang="en-US" b="1" dirty="0" err="1" smtClean="0">
                <a:solidFill>
                  <a:srgbClr val="C00000"/>
                </a:solidFill>
              </a:rPr>
              <a:t>req</a:t>
            </a:r>
            <a:endParaRPr lang="en-US" b="1" dirty="0">
              <a:solidFill>
                <a:srgbClr val="C00000"/>
              </a:solidFill>
            </a:endParaRPr>
          </a:p>
        </p:txBody>
      </p:sp>
      <p:sp>
        <p:nvSpPr>
          <p:cNvPr id="11" name="TextBox 10"/>
          <p:cNvSpPr txBox="1"/>
          <p:nvPr/>
        </p:nvSpPr>
        <p:spPr>
          <a:xfrm>
            <a:off x="61724" y="2067942"/>
            <a:ext cx="1799852" cy="369332"/>
          </a:xfrm>
          <a:prstGeom prst="rect">
            <a:avLst/>
          </a:prstGeom>
          <a:noFill/>
        </p:spPr>
        <p:txBody>
          <a:bodyPr wrap="none" rtlCol="0">
            <a:spAutoFit/>
          </a:bodyPr>
          <a:lstStyle/>
          <a:p>
            <a:r>
              <a:rPr lang="en-US" b="1" dirty="0" err="1" smtClean="0">
                <a:solidFill>
                  <a:srgbClr val="C00000"/>
                </a:solidFill>
              </a:rPr>
              <a:t>RRC_Service_req</a:t>
            </a:r>
            <a:endParaRPr lang="en-US" b="1" dirty="0">
              <a:solidFill>
                <a:srgbClr val="C00000"/>
              </a:solidFill>
            </a:endParaRPr>
          </a:p>
        </p:txBody>
      </p:sp>
      <p:sp>
        <p:nvSpPr>
          <p:cNvPr id="12" name="TextBox 11"/>
          <p:cNvSpPr txBox="1"/>
          <p:nvPr/>
        </p:nvSpPr>
        <p:spPr>
          <a:xfrm>
            <a:off x="55504" y="2801895"/>
            <a:ext cx="2412455" cy="369332"/>
          </a:xfrm>
          <a:prstGeom prst="rect">
            <a:avLst/>
          </a:prstGeom>
          <a:noFill/>
        </p:spPr>
        <p:txBody>
          <a:bodyPr wrap="none" rtlCol="0">
            <a:spAutoFit/>
          </a:bodyPr>
          <a:lstStyle/>
          <a:p>
            <a:r>
              <a:rPr lang="en-US" b="1" dirty="0" err="1" smtClean="0">
                <a:solidFill>
                  <a:srgbClr val="C00000"/>
                </a:solidFill>
              </a:rPr>
              <a:t>Processing_service_req</a:t>
            </a:r>
            <a:endParaRPr lang="en-US" b="1" dirty="0">
              <a:solidFill>
                <a:srgbClr val="C00000"/>
              </a:solidFill>
            </a:endParaRPr>
          </a:p>
        </p:txBody>
      </p:sp>
      <p:sp>
        <p:nvSpPr>
          <p:cNvPr id="13" name="TextBox 12"/>
          <p:cNvSpPr txBox="1"/>
          <p:nvPr/>
        </p:nvSpPr>
        <p:spPr>
          <a:xfrm>
            <a:off x="55504" y="3870216"/>
            <a:ext cx="2275816" cy="369332"/>
          </a:xfrm>
          <a:prstGeom prst="rect">
            <a:avLst/>
          </a:prstGeom>
          <a:noFill/>
        </p:spPr>
        <p:txBody>
          <a:bodyPr wrap="none" rtlCol="0">
            <a:spAutoFit/>
          </a:bodyPr>
          <a:lstStyle/>
          <a:p>
            <a:r>
              <a:rPr lang="en-US" b="1" dirty="0" smtClean="0">
                <a:solidFill>
                  <a:srgbClr val="C00000"/>
                </a:solidFill>
              </a:rPr>
              <a:t>RRC</a:t>
            </a:r>
            <a:r>
              <a:rPr lang="en-US" dirty="0" smtClean="0">
                <a:solidFill>
                  <a:srgbClr val="C00000"/>
                </a:solidFill>
              </a:rPr>
              <a:t> </a:t>
            </a:r>
            <a:r>
              <a:rPr lang="en-US" b="1" dirty="0" err="1" smtClean="0">
                <a:solidFill>
                  <a:srgbClr val="C00000"/>
                </a:solidFill>
              </a:rPr>
              <a:t>buffer_allocation</a:t>
            </a:r>
            <a:endParaRPr lang="en-US" b="1" dirty="0">
              <a:solidFill>
                <a:srgbClr val="C00000"/>
              </a:solidFill>
            </a:endParaRPr>
          </a:p>
        </p:txBody>
      </p:sp>
      <p:sp>
        <p:nvSpPr>
          <p:cNvPr id="17" name="Rounded Rectangle 16"/>
          <p:cNvSpPr/>
          <p:nvPr/>
        </p:nvSpPr>
        <p:spPr>
          <a:xfrm>
            <a:off x="304800" y="267653"/>
            <a:ext cx="8382000" cy="762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rgbClr val="7030A0"/>
                </a:solidFill>
                <a:latin typeface="Algerian" panose="04020705040A02060702" pitchFamily="82" charset="0"/>
              </a:rPr>
              <a:t>Stack activation QXDM log flow</a:t>
            </a:r>
            <a:endParaRPr lang="en-US" sz="2400" dirty="0"/>
          </a:p>
        </p:txBody>
      </p:sp>
      <p:sp>
        <p:nvSpPr>
          <p:cNvPr id="18" name="Rounded Rectangle 17"/>
          <p:cNvSpPr/>
          <p:nvPr/>
        </p:nvSpPr>
        <p:spPr>
          <a:xfrm>
            <a:off x="8153400" y="1524000"/>
            <a:ext cx="838200" cy="20478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timers</a:t>
            </a:r>
            <a:endParaRPr lang="en-US" dirty="0"/>
          </a:p>
        </p:txBody>
      </p:sp>
      <p:sp>
        <p:nvSpPr>
          <p:cNvPr id="19" name="TextBox 18"/>
          <p:cNvSpPr txBox="1"/>
          <p:nvPr/>
        </p:nvSpPr>
        <p:spPr>
          <a:xfrm>
            <a:off x="8305800" y="1853802"/>
            <a:ext cx="685800" cy="369332"/>
          </a:xfrm>
          <a:prstGeom prst="rect">
            <a:avLst/>
          </a:prstGeom>
          <a:noFill/>
        </p:spPr>
        <p:txBody>
          <a:bodyPr wrap="square" rtlCol="0">
            <a:spAutoFit/>
          </a:bodyPr>
          <a:lstStyle/>
          <a:p>
            <a:r>
              <a:rPr lang="en-US" dirty="0" smtClean="0"/>
              <a:t>613</a:t>
            </a:r>
            <a:endParaRPr lang="en-US" dirty="0"/>
          </a:p>
        </p:txBody>
      </p:sp>
      <p:sp>
        <p:nvSpPr>
          <p:cNvPr id="20" name="TextBox 19"/>
          <p:cNvSpPr txBox="1"/>
          <p:nvPr/>
        </p:nvSpPr>
        <p:spPr>
          <a:xfrm>
            <a:off x="8305800" y="2565141"/>
            <a:ext cx="685800" cy="369332"/>
          </a:xfrm>
          <a:prstGeom prst="rect">
            <a:avLst/>
          </a:prstGeom>
          <a:noFill/>
        </p:spPr>
        <p:txBody>
          <a:bodyPr wrap="square" rtlCol="0">
            <a:spAutoFit/>
          </a:bodyPr>
          <a:lstStyle/>
          <a:p>
            <a:r>
              <a:rPr lang="en-US" dirty="0" smtClean="0"/>
              <a:t>618</a:t>
            </a:r>
            <a:endParaRPr lang="en-US" dirty="0"/>
          </a:p>
        </p:txBody>
      </p:sp>
      <p:sp>
        <p:nvSpPr>
          <p:cNvPr id="21" name="TextBox 20"/>
          <p:cNvSpPr txBox="1"/>
          <p:nvPr/>
        </p:nvSpPr>
        <p:spPr>
          <a:xfrm>
            <a:off x="8305800" y="3391967"/>
            <a:ext cx="685800" cy="369332"/>
          </a:xfrm>
          <a:prstGeom prst="rect">
            <a:avLst/>
          </a:prstGeom>
          <a:noFill/>
        </p:spPr>
        <p:txBody>
          <a:bodyPr wrap="square" rtlCol="0">
            <a:spAutoFit/>
          </a:bodyPr>
          <a:lstStyle/>
          <a:p>
            <a:r>
              <a:rPr lang="en-US" dirty="0" smtClean="0"/>
              <a:t>618</a:t>
            </a:r>
            <a:endParaRPr lang="en-US" dirty="0"/>
          </a:p>
        </p:txBody>
      </p:sp>
      <p:sp>
        <p:nvSpPr>
          <p:cNvPr id="22" name="TextBox 21"/>
          <p:cNvSpPr txBox="1"/>
          <p:nvPr/>
        </p:nvSpPr>
        <p:spPr>
          <a:xfrm>
            <a:off x="8305800" y="4314824"/>
            <a:ext cx="685800" cy="369332"/>
          </a:xfrm>
          <a:prstGeom prst="rect">
            <a:avLst/>
          </a:prstGeom>
          <a:noFill/>
        </p:spPr>
        <p:txBody>
          <a:bodyPr wrap="square" rtlCol="0">
            <a:spAutoFit/>
          </a:bodyPr>
          <a:lstStyle/>
          <a:p>
            <a:r>
              <a:rPr lang="en-US" dirty="0" smtClean="0"/>
              <a:t>620</a:t>
            </a:r>
            <a:endParaRPr lang="en-US" dirty="0"/>
          </a:p>
        </p:txBody>
      </p:sp>
      <p:sp>
        <p:nvSpPr>
          <p:cNvPr id="23" name="Cloud Callout 22"/>
          <p:cNvSpPr/>
          <p:nvPr/>
        </p:nvSpPr>
        <p:spPr>
          <a:xfrm>
            <a:off x="6781800" y="4876800"/>
            <a:ext cx="2343150" cy="1676400"/>
          </a:xfrm>
          <a:prstGeom prst="cloud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Parameters to use in scan process is stored in RRC buffer</a:t>
            </a:r>
            <a:endParaRPr lang="en-US" dirty="0"/>
          </a:p>
        </p:txBody>
      </p:sp>
      <p:pic>
        <p:nvPicPr>
          <p:cNvPr id="24" name="Picture 23"/>
          <p:cNvPicPr>
            <a:picLocks noChangeAspect="1"/>
          </p:cNvPicPr>
          <p:nvPr/>
        </p:nvPicPr>
        <p:blipFill>
          <a:blip r:embed="rId4"/>
          <a:stretch>
            <a:fillRect/>
          </a:stretch>
        </p:blipFill>
        <p:spPr>
          <a:xfrm>
            <a:off x="264859" y="4312963"/>
            <a:ext cx="7800976" cy="2543175"/>
          </a:xfrm>
          <a:prstGeom prst="rect">
            <a:avLst/>
          </a:prstGeom>
        </p:spPr>
      </p:pic>
    </p:spTree>
    <p:extLst>
      <p:ext uri="{BB962C8B-B14F-4D97-AF65-F5344CB8AC3E}">
        <p14:creationId xmlns:p14="http://schemas.microsoft.com/office/powerpoint/2010/main" val="225648563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Slide Number Placeholder 5"/>
          <p:cNvSpPr>
            <a:spLocks noGrp="1"/>
          </p:cNvSpPr>
          <p:nvPr>
            <p:ph type="sldNum" sz="quarter" idx="12"/>
          </p:nvPr>
        </p:nvSpPr>
        <p:spPr/>
        <p:txBody>
          <a:bodyPr>
            <a:normAutofit/>
          </a:bodyPr>
          <a:lstStyle/>
          <a:p>
            <a:fld id="{68E93F4F-65F2-4250-9552-CF1547CE47ED}" type="slidenum">
              <a:rPr lang="en-US"/>
              <a:pPr/>
              <a:t>9</a:t>
            </a:fld>
            <a:endParaRPr lang="en-US"/>
          </a:p>
        </p:txBody>
      </p:sp>
      <p:pic>
        <p:nvPicPr>
          <p:cNvPr id="2" name="Picture 1"/>
          <p:cNvPicPr>
            <a:picLocks noChangeAspect="1"/>
          </p:cNvPicPr>
          <p:nvPr/>
        </p:nvPicPr>
        <p:blipFill>
          <a:blip r:embed="rId2"/>
          <a:stretch>
            <a:fillRect/>
          </a:stretch>
        </p:blipFill>
        <p:spPr>
          <a:xfrm>
            <a:off x="116233" y="1777682"/>
            <a:ext cx="5676900" cy="619125"/>
          </a:xfrm>
          <a:prstGeom prst="rect">
            <a:avLst/>
          </a:prstGeom>
        </p:spPr>
      </p:pic>
      <p:sp>
        <p:nvSpPr>
          <p:cNvPr id="3" name="TextBox 2"/>
          <p:cNvSpPr txBox="1"/>
          <p:nvPr/>
        </p:nvSpPr>
        <p:spPr>
          <a:xfrm>
            <a:off x="133350" y="1468993"/>
            <a:ext cx="2848665" cy="369332"/>
          </a:xfrm>
          <a:prstGeom prst="rect">
            <a:avLst/>
          </a:prstGeom>
          <a:noFill/>
        </p:spPr>
        <p:txBody>
          <a:bodyPr wrap="none" rtlCol="0">
            <a:spAutoFit/>
          </a:bodyPr>
          <a:lstStyle/>
          <a:p>
            <a:r>
              <a:rPr lang="en-US" dirty="0" err="1" smtClean="0"/>
              <a:t>UE_mode_change_req</a:t>
            </a:r>
            <a:r>
              <a:rPr lang="en-US" dirty="0" smtClean="0"/>
              <a:t> (Sent)</a:t>
            </a:r>
            <a:endParaRPr lang="en-US" dirty="0"/>
          </a:p>
        </p:txBody>
      </p:sp>
      <p:sp>
        <p:nvSpPr>
          <p:cNvPr id="4" name="TextBox 3"/>
          <p:cNvSpPr txBox="1"/>
          <p:nvPr/>
        </p:nvSpPr>
        <p:spPr>
          <a:xfrm>
            <a:off x="116233" y="2382330"/>
            <a:ext cx="3278462" cy="646331"/>
          </a:xfrm>
          <a:prstGeom prst="rect">
            <a:avLst/>
          </a:prstGeom>
          <a:noFill/>
        </p:spPr>
        <p:txBody>
          <a:bodyPr wrap="none" rtlCol="0">
            <a:spAutoFit/>
          </a:bodyPr>
          <a:lstStyle/>
          <a:p>
            <a:r>
              <a:rPr lang="en-US" dirty="0" err="1" smtClean="0"/>
              <a:t>UE_mode_change_req</a:t>
            </a:r>
            <a:r>
              <a:rPr lang="en-US" dirty="0" smtClean="0"/>
              <a:t> (Received)</a:t>
            </a:r>
            <a:endParaRPr lang="en-US" dirty="0"/>
          </a:p>
          <a:p>
            <a:endParaRPr lang="en-US" dirty="0"/>
          </a:p>
        </p:txBody>
      </p:sp>
      <p:pic>
        <p:nvPicPr>
          <p:cNvPr id="6" name="Picture 5"/>
          <p:cNvPicPr>
            <a:picLocks noChangeAspect="1"/>
          </p:cNvPicPr>
          <p:nvPr/>
        </p:nvPicPr>
        <p:blipFill>
          <a:blip r:embed="rId3"/>
          <a:stretch>
            <a:fillRect/>
          </a:stretch>
        </p:blipFill>
        <p:spPr>
          <a:xfrm>
            <a:off x="142875" y="2732722"/>
            <a:ext cx="7457585" cy="1960563"/>
          </a:xfrm>
          <a:prstGeom prst="rect">
            <a:avLst/>
          </a:prstGeom>
        </p:spPr>
      </p:pic>
      <p:sp>
        <p:nvSpPr>
          <p:cNvPr id="20" name="Rounded Rectangle 19"/>
          <p:cNvSpPr/>
          <p:nvPr/>
        </p:nvSpPr>
        <p:spPr>
          <a:xfrm>
            <a:off x="304800" y="267653"/>
            <a:ext cx="8382000" cy="762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rgbClr val="7030A0"/>
                </a:solidFill>
                <a:latin typeface="Algerian" panose="04020705040A02060702" pitchFamily="82" charset="0"/>
              </a:rPr>
              <a:t>Stack activation QXDM log flow -continue</a:t>
            </a:r>
            <a:endParaRPr lang="en-US" sz="2400" dirty="0"/>
          </a:p>
        </p:txBody>
      </p:sp>
      <p:pic>
        <p:nvPicPr>
          <p:cNvPr id="9" name="Picture 8"/>
          <p:cNvPicPr>
            <a:picLocks noChangeAspect="1"/>
          </p:cNvPicPr>
          <p:nvPr/>
        </p:nvPicPr>
        <p:blipFill>
          <a:blip r:embed="rId4"/>
          <a:stretch>
            <a:fillRect/>
          </a:stretch>
        </p:blipFill>
        <p:spPr>
          <a:xfrm>
            <a:off x="116233" y="4731730"/>
            <a:ext cx="7724775" cy="2050070"/>
          </a:xfrm>
          <a:prstGeom prst="rect">
            <a:avLst/>
          </a:prstGeom>
        </p:spPr>
      </p:pic>
      <p:sp>
        <p:nvSpPr>
          <p:cNvPr id="10" name="Cloud Callout 9"/>
          <p:cNvSpPr/>
          <p:nvPr/>
        </p:nvSpPr>
        <p:spPr>
          <a:xfrm>
            <a:off x="6305060" y="1468993"/>
            <a:ext cx="2590800" cy="1128155"/>
          </a:xfrm>
          <a:prstGeom prst="cloud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Protocol stack </a:t>
            </a:r>
            <a:r>
              <a:rPr lang="en-US" dirty="0" err="1" smtClean="0"/>
              <a:t>activivation</a:t>
            </a:r>
            <a:r>
              <a:rPr lang="en-US" dirty="0" smtClean="0"/>
              <a:t> start</a:t>
            </a:r>
            <a:endParaRPr lang="en-US" dirty="0"/>
          </a:p>
        </p:txBody>
      </p:sp>
    </p:spTree>
  </p:cSld>
  <p:clrMapOvr>
    <a:masterClrMapping/>
  </p:clrMapOvr>
  <p:transition/>
  <p:timing>
    <p:tnLst>
      <p:par>
        <p:cTn id="1" dur="indefinite" restart="never" nodeType="tmRoot"/>
      </p:par>
    </p:tnLst>
  </p:timing>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Slice</Template>
  <TotalTime>2115</TotalTime>
  <Words>883</Words>
  <Application>Microsoft Office PowerPoint</Application>
  <PresentationFormat>On-screen Show (4:3)</PresentationFormat>
  <Paragraphs>172</Paragraphs>
  <Slides>37</Slides>
  <Notes>1</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37</vt:i4>
      </vt:variant>
    </vt:vector>
  </HeadingPairs>
  <TitlesOfParts>
    <vt:vector size="51" baseType="lpstr">
      <vt:lpstr>Algerian</vt:lpstr>
      <vt:lpstr>Antenna Regular</vt:lpstr>
      <vt:lpstr>Arial</vt:lpstr>
      <vt:lpstr>Arial</vt:lpstr>
      <vt:lpstr>Baskerville Old Face</vt:lpstr>
      <vt:lpstr>Britannic Bold</vt:lpstr>
      <vt:lpstr>Calibri</vt:lpstr>
      <vt:lpstr>Tahoma</vt:lpstr>
      <vt:lpstr>Times New Roman</vt:lpstr>
      <vt:lpstr>Trebuchet MS</vt:lpstr>
      <vt:lpstr>Verdana</vt:lpstr>
      <vt:lpstr>Wingdings</vt:lpstr>
      <vt:lpstr>Wingdings 3</vt:lpstr>
      <vt:lpstr>Facet</vt:lpstr>
      <vt:lpstr>PowerPoint Presentation</vt:lpstr>
      <vt:lpstr>Content</vt:lpstr>
      <vt:lpstr>Mobile device layer</vt:lpstr>
      <vt:lpstr>PowerPoint Presentation</vt:lpstr>
      <vt:lpstr>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Sumit</dc:creator>
  <cp:lastModifiedBy>ADMI N</cp:lastModifiedBy>
  <cp:revision>97</cp:revision>
  <dcterms:created xsi:type="dcterms:W3CDTF">2019-01-23T15:24:44Z</dcterms:created>
  <dcterms:modified xsi:type="dcterms:W3CDTF">2020-05-19T08:47:35Z</dcterms:modified>
</cp:coreProperties>
</file>